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sldIdLst>
    <p:sldId id="256" r:id="rId6"/>
    <p:sldId id="259" r:id="rId7"/>
    <p:sldId id="262" r:id="rId8"/>
    <p:sldId id="279" r:id="rId9"/>
    <p:sldId id="264" r:id="rId10"/>
    <p:sldId id="291" r:id="rId11"/>
    <p:sldId id="284" r:id="rId12"/>
    <p:sldId id="283" r:id="rId13"/>
    <p:sldId id="285" r:id="rId14"/>
    <p:sldId id="287" r:id="rId15"/>
    <p:sldId id="288" r:id="rId16"/>
    <p:sldId id="282" r:id="rId17"/>
    <p:sldId id="289" r:id="rId18"/>
    <p:sldId id="293" r:id="rId19"/>
    <p:sldId id="290" r:id="rId20"/>
    <p:sldId id="29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6723" autoAdjust="0"/>
  </p:normalViewPr>
  <p:slideViewPr>
    <p:cSldViewPr>
      <p:cViewPr>
        <p:scale>
          <a:sx n="150" d="100"/>
          <a:sy n="150" d="100"/>
        </p:scale>
        <p:origin x="78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1090-BDE2-4E1F-A906-561B8588BF24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4F207-726A-477C-9998-1E068EF59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F207-726A-477C-9998-1E068EF595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15" name="Picture 2" descr="http://www.waterfrontoronto.ca/uploads/crops/614_the_wider_waterfront_final_waterfront_rendering_870_450_both_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43600"/>
              <a:ext cx="8991600" cy="914400"/>
            </a:xfrm>
            <a:prstGeom prst="rect">
              <a:avLst/>
            </a:prstGeom>
            <a:noFill/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59436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11" name="Picture 2" descr="http://www.waterfrontoronto.ca/uploads/crops/614_the_wider_waterfront_final_waterfront_rendering_870_450_both_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43600"/>
              <a:ext cx="8991600" cy="914400"/>
            </a:xfrm>
            <a:prstGeom prst="rect">
              <a:avLst/>
            </a:prstGeom>
            <a:noFill/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59436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13" name="Picture 2" descr="http://www.waterfrontoronto.ca/uploads/crops/614_the_wider_waterfront_final_waterfront_rendering_870_450_both_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43600"/>
              <a:ext cx="8991600" cy="914400"/>
            </a:xfrm>
            <a:prstGeom prst="rect">
              <a:avLst/>
            </a:prstGeom>
            <a:noFill/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59436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7" name="Picture 2" descr="http://www.waterfrontoronto.ca/uploads/crops/614_the_wider_waterfront_final_waterfront_rendering_870_450_both_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43600"/>
              <a:ext cx="8991600" cy="914400"/>
            </a:xfrm>
            <a:prstGeom prst="rect">
              <a:avLst/>
            </a:prstGeom>
            <a:noFill/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59436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6" name="Picture 2" descr="http://www.waterfrontoronto.ca/uploads/crops/614_the_wider_waterfront_final_waterfront_rendering_870_450_both_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43600"/>
              <a:ext cx="8991600" cy="914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59436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3CAB51-CA8F-441C-822F-2E753FA92FBA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48C380-57CB-4FE3-B739-0B2D7F023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jetst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NoJetsTO</a:t>
            </a:r>
            <a:r>
              <a:rPr lang="en-US" dirty="0"/>
              <a:t> Campaign Overview and Updates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315200" cy="23622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err="1"/>
              <a:t>NoJetsTO</a:t>
            </a:r>
            <a:r>
              <a:rPr lang="en-US" sz="2800" dirty="0"/>
              <a:t> Chair</a:t>
            </a:r>
          </a:p>
          <a:p>
            <a:r>
              <a:rPr lang="en-US" sz="2800" dirty="0"/>
              <a:t>Norm Di Pasquale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AAE1-3309-C61C-367F-BD09A3EF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safety area limits housing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C10105-DD59-A9C8-B4F7-CE11E57168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35945"/>
            <a:ext cx="7150918" cy="47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5A5F-D7DC-3F0B-53F0-CC7F6F1A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will jets impact building heights? A lot!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3301F5-9DE2-9978-10BC-0592540F28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00758"/>
            <a:ext cx="7772400" cy="36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E4CA-A73E-F529-84CC-735B911D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202" y="-76200"/>
            <a:ext cx="7772400" cy="1143000"/>
          </a:xfrm>
        </p:spPr>
        <p:txBody>
          <a:bodyPr/>
          <a:lstStyle/>
          <a:p>
            <a:r>
              <a:rPr lang="en-US" dirty="0"/>
              <a:t>Public Health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33284-0106-61D7-013B-9B661B605D8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36203"/>
            <a:ext cx="3574805" cy="4451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F07BA-B14F-FBA0-3FB5-FB31E37EA101}"/>
              </a:ext>
            </a:extLst>
          </p:cNvPr>
          <p:cNvSpPr txBox="1"/>
          <p:nvPr/>
        </p:nvSpPr>
        <p:spPr>
          <a:xfrm>
            <a:off x="-4011" y="1164539"/>
            <a:ext cx="47284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“Increased risks of”: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respiratory illness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cardiopulmonary and lung cancer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lesions in the upper airways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nasal lesions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respiratory tract </a:t>
            </a:r>
            <a:r>
              <a:rPr lang="en-US" dirty="0" err="1"/>
              <a:t>tumours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en-US" b="1" dirty="0"/>
              <a:t>Higher amount of Ultrafine particles which: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Can travel up the olfactory nerves to the brain and cause cerebral and nervous system dysfunction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390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8DEAD-3CB3-5540-E3B8-1B24530A4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458" y="803275"/>
            <a:ext cx="9088118" cy="6630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D5E17-0F59-D0E9-EBC5-B6F4EA9D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20675"/>
            <a:ext cx="7772400" cy="1143000"/>
          </a:xfrm>
        </p:spPr>
        <p:txBody>
          <a:bodyPr/>
          <a:lstStyle/>
          <a:p>
            <a:r>
              <a:rPr lang="en-US" dirty="0"/>
              <a:t>Traffic increases up 400%!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26221-CE29-8C2E-05E6-393DA462FD9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2694073" cy="55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EC1D-8213-4F3F-8AD1-123ACE98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they want to address traffic? A road through a school!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72A38D-D17D-D047-5CF6-EA9104F50D2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683" y="1447800"/>
            <a:ext cx="37098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0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E903-2860-A97A-16BD-672E4D6A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 &amp; Butterfly impact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45CA3A-B8B5-CBC1-E58E-AF9BDCB1F3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8" y="1447800"/>
            <a:ext cx="70609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2EBE-38A9-1B5C-A26F-58BCF4DC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962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the Federal Government stand on jets at the island airport? </a:t>
            </a:r>
            <a:endParaRPr lang="en-CA" dirty="0"/>
          </a:p>
        </p:txBody>
      </p:sp>
      <p:pic>
        <p:nvPicPr>
          <p:cNvPr id="3074" name="Picture 2" descr="Quoi What GIF">
            <a:extLst>
              <a:ext uri="{FF2B5EF4-FFF2-40B4-BE49-F238E27FC236}">
                <a16:creationId xmlns:a16="http://schemas.microsoft.com/office/drawing/2014/main" id="{A6ED7893-3B43-1297-DD51-3D8494FB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81" y="2101850"/>
            <a:ext cx="4720637" cy="34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2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6838-5AF0-727F-2186-22AD205B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Residents Can Support </a:t>
            </a:r>
            <a:r>
              <a:rPr lang="en-US" dirty="0" err="1"/>
              <a:t>NoJetsTO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D623-3AFA-F1BE-32E5-05958630B0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Stay Informed and Engaged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Concerned Residents should stay updated on developments and understand how jet expansion affects communities and the waterfront. Sign the petition and subscribe for updates at </a:t>
            </a:r>
            <a:r>
              <a:rPr lang="en-US" dirty="0">
                <a:hlinkClick r:id="rId2"/>
              </a:rPr>
              <a:t>NoJetsTO.com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Participate and Advocate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Signing </a:t>
            </a:r>
            <a:r>
              <a:rPr lang="en-US" dirty="0" err="1"/>
              <a:t>NoJetsTO</a:t>
            </a:r>
            <a:r>
              <a:rPr lang="en-US" dirty="0"/>
              <a:t> petitions, attending public meetings, and engaging with officials amplifies community concerns. Also volunteer!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Support Campaigns and Donations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Social media campaigns and donations help </a:t>
            </a:r>
            <a:r>
              <a:rPr lang="en-US" dirty="0" err="1"/>
              <a:t>NoJetsTO</a:t>
            </a:r>
            <a:r>
              <a:rPr lang="en-US" dirty="0"/>
              <a:t> raise awareness and influence policy decisions effectively.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823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97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Who</a:t>
            </a:r>
            <a:r>
              <a:rPr sz="3200" spc="-40" dirty="0"/>
              <a:t> </a:t>
            </a:r>
            <a:r>
              <a:rPr sz="3200" dirty="0"/>
              <a:t>is</a:t>
            </a:r>
            <a:r>
              <a:rPr sz="3200" spc="-20" dirty="0"/>
              <a:t> </a:t>
            </a:r>
            <a:r>
              <a:rPr sz="3200" spc="-10" dirty="0"/>
              <a:t>NoJetsTO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374940"/>
            <a:ext cx="7576820" cy="4244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565"/>
              </a:spcBef>
              <a:buClr>
                <a:srgbClr val="4F81BC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spc="-10" dirty="0">
                <a:latin typeface="Lucida Sans Unicode"/>
                <a:cs typeface="Lucida Sans Unicode"/>
              </a:rPr>
              <a:t>Non-</a:t>
            </a:r>
            <a:r>
              <a:rPr sz="2600" dirty="0">
                <a:latin typeface="Lucida Sans Unicode"/>
                <a:cs typeface="Lucida Sans Unicode"/>
              </a:rPr>
              <a:t>partisan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citizens</a:t>
            </a:r>
            <a:r>
              <a:rPr sz="2600" spc="-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coalition</a:t>
            </a:r>
            <a:r>
              <a:rPr sz="2600" spc="1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that:</a:t>
            </a:r>
            <a:endParaRPr sz="2600" dirty="0">
              <a:latin typeface="Lucida Sans Unicode"/>
              <a:cs typeface="Lucida Sans Unicode"/>
            </a:endParaRPr>
          </a:p>
          <a:p>
            <a:pPr marL="560070" lvl="1" indent="-231775">
              <a:lnSpc>
                <a:spcPct val="100000"/>
              </a:lnSpc>
              <a:spcBef>
                <a:spcPts val="430"/>
              </a:spcBef>
              <a:buClr>
                <a:srgbClr val="C0504D"/>
              </a:buClr>
              <a:buSzPct val="85416"/>
              <a:buFont typeface="Segoe UI Symbol"/>
              <a:buChar char="⚫"/>
              <a:tabLst>
                <a:tab pos="560070" algn="l"/>
              </a:tabLst>
            </a:pPr>
            <a:r>
              <a:rPr sz="2400" dirty="0">
                <a:latin typeface="Lucida Sans Unicode"/>
                <a:cs typeface="Lucida Sans Unicode"/>
              </a:rPr>
              <a:t>Strives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protect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existing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Tripartite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Agreement</a:t>
            </a:r>
            <a:endParaRPr sz="2400" dirty="0">
              <a:latin typeface="Lucida Sans Unicode"/>
              <a:cs typeface="Lucida Sans Unicode"/>
            </a:endParaRPr>
          </a:p>
          <a:p>
            <a:pPr marL="560070" lvl="1" indent="-231775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SzPct val="85416"/>
              <a:buFont typeface="Segoe UI Symbol"/>
              <a:buChar char="⚫"/>
              <a:tabLst>
                <a:tab pos="560070" algn="l"/>
              </a:tabLst>
            </a:pPr>
            <a:r>
              <a:rPr sz="2400" dirty="0">
                <a:latin typeface="Lucida Sans Unicode"/>
                <a:cs typeface="Lucida Sans Unicode"/>
              </a:rPr>
              <a:t>Opposes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expansion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Island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Airport</a:t>
            </a:r>
            <a:endParaRPr sz="2400" dirty="0">
              <a:latin typeface="Lucida Sans Unicode"/>
              <a:cs typeface="Lucida Sans Unicode"/>
            </a:endParaRPr>
          </a:p>
          <a:p>
            <a:pPr marL="560705" marR="196215" lvl="1" indent="-232410">
              <a:lnSpc>
                <a:spcPct val="100000"/>
              </a:lnSpc>
              <a:spcBef>
                <a:spcPts val="395"/>
              </a:spcBef>
              <a:buClr>
                <a:srgbClr val="C0504D"/>
              </a:buClr>
              <a:buSzPct val="85416"/>
              <a:buFont typeface="Segoe UI Symbol"/>
              <a:buChar char="⚫"/>
              <a:tabLst>
                <a:tab pos="560705" algn="l"/>
              </a:tabLst>
            </a:pPr>
            <a:r>
              <a:rPr sz="2400" dirty="0">
                <a:latin typeface="Lucida Sans Unicode"/>
                <a:cs typeface="Lucida Sans Unicode"/>
              </a:rPr>
              <a:t>Supports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mixed-</a:t>
            </a:r>
            <a:r>
              <a:rPr sz="2400" dirty="0">
                <a:latin typeface="Lucida Sans Unicode"/>
                <a:cs typeface="Lucida Sans Unicode"/>
              </a:rPr>
              <a:t>used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vision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Waterfront Toronto</a:t>
            </a:r>
            <a:endParaRPr sz="2400" dirty="0">
              <a:latin typeface="Lucida Sans Unicode"/>
              <a:cs typeface="Lucida Sans Unicode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C0504D"/>
              </a:buClr>
              <a:buFont typeface="Segoe UI Symbol"/>
              <a:buChar char="⚫"/>
            </a:pPr>
            <a:endParaRPr sz="2400" dirty="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dirty="0">
                <a:latin typeface="Lucida Sans Unicode"/>
                <a:cs typeface="Lucida Sans Unicode"/>
              </a:rPr>
              <a:t>What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we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are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NOT:</a:t>
            </a:r>
            <a:endParaRPr sz="2600" dirty="0">
              <a:latin typeface="Lucida Sans Unicode"/>
              <a:cs typeface="Lucida Sans Unicode"/>
            </a:endParaRPr>
          </a:p>
          <a:p>
            <a:pPr marL="560070" lvl="1" indent="-231775">
              <a:lnSpc>
                <a:spcPct val="100000"/>
              </a:lnSpc>
              <a:spcBef>
                <a:spcPts val="425"/>
              </a:spcBef>
              <a:buClr>
                <a:srgbClr val="C0504D"/>
              </a:buClr>
              <a:buSzPct val="85416"/>
              <a:buFont typeface="Segoe UI Symbol"/>
              <a:buChar char="⚫"/>
              <a:tabLst>
                <a:tab pos="560070" algn="l"/>
              </a:tabLst>
            </a:pPr>
            <a:r>
              <a:rPr sz="2400" dirty="0">
                <a:latin typeface="Lucida Sans Unicode"/>
                <a:cs typeface="Lucida Sans Unicode"/>
              </a:rPr>
              <a:t>Opposed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current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Island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Airport</a:t>
            </a:r>
            <a:endParaRPr sz="2400" dirty="0">
              <a:latin typeface="Lucida Sans Unicode"/>
              <a:cs typeface="Lucida Sans Unicode"/>
            </a:endParaRPr>
          </a:p>
          <a:p>
            <a:pPr marL="560070" lvl="1" indent="-231775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SzPct val="85416"/>
              <a:buFont typeface="Segoe UI Symbol"/>
              <a:buChar char="⚫"/>
              <a:tabLst>
                <a:tab pos="560070" algn="l"/>
              </a:tabLst>
            </a:pPr>
            <a:r>
              <a:rPr sz="2400" dirty="0">
                <a:latin typeface="Lucida Sans Unicode"/>
                <a:cs typeface="Lucida Sans Unicode"/>
              </a:rPr>
              <a:t>Opposed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jets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per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–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Porter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more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than</a:t>
            </a:r>
            <a:endParaRPr sz="2400" dirty="0">
              <a:latin typeface="Lucida Sans Unicode"/>
              <a:cs typeface="Lucida Sans Unicode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welcome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fly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out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Pearson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Campaign Origins &amp;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Long history of wrong-headed island airport  proposals</a:t>
            </a:r>
          </a:p>
          <a:p>
            <a:r>
              <a:rPr lang="en-US" dirty="0"/>
              <a:t>1996: Jets promised by Mike Harris</a:t>
            </a:r>
          </a:p>
          <a:p>
            <a:r>
              <a:rPr lang="en-US" dirty="0"/>
              <a:t>2002: Lastman gets Council vote for airport bridge</a:t>
            </a:r>
          </a:p>
          <a:p>
            <a:r>
              <a:rPr lang="en-US" dirty="0"/>
              <a:t>2003: Miller-led Council repeals approval</a:t>
            </a:r>
          </a:p>
          <a:p>
            <a:r>
              <a:rPr lang="en-US" dirty="0"/>
              <a:t>2011: Ports Toronto builds a tunnel instead of bridge</a:t>
            </a:r>
          </a:p>
          <a:p>
            <a:r>
              <a:rPr lang="en-US" dirty="0"/>
              <a:t>2013: Island Airport expansion push, </a:t>
            </a:r>
            <a:r>
              <a:rPr lang="en-US" dirty="0" err="1"/>
              <a:t>NoJetsTO</a:t>
            </a:r>
            <a:r>
              <a:rPr lang="en-US" dirty="0"/>
              <a:t> forms</a:t>
            </a:r>
          </a:p>
          <a:p>
            <a:r>
              <a:rPr lang="en-US" dirty="0"/>
              <a:t>2014: City Council passes phased framework for island airport expansion</a:t>
            </a:r>
          </a:p>
          <a:p>
            <a:r>
              <a:rPr lang="en-US" dirty="0"/>
              <a:t>2015: Federal Liberals oppose jet expansion, victory for </a:t>
            </a:r>
            <a:r>
              <a:rPr lang="en-US" dirty="0" err="1"/>
              <a:t>NoJetsTO</a:t>
            </a:r>
            <a:r>
              <a:rPr lang="en-US" dirty="0"/>
              <a:t>!</a:t>
            </a:r>
          </a:p>
          <a:p>
            <a:r>
              <a:rPr lang="en-US" dirty="0"/>
              <a:t>March 2026: Premier Ford calls for jets, strips environmental rights &amp; protections via Bill 5, threatens to take airport land from city</a:t>
            </a:r>
          </a:p>
        </p:txBody>
      </p:sp>
    </p:spTree>
    <p:extLst>
      <p:ext uri="{BB962C8B-B14F-4D97-AF65-F5344CB8AC3E}">
        <p14:creationId xmlns:p14="http://schemas.microsoft.com/office/powerpoint/2010/main" val="292593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93444" y="135874"/>
            <a:ext cx="7560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 </a:t>
            </a:r>
            <a:r>
              <a:rPr dirty="0"/>
              <a:t>Impacting</a:t>
            </a:r>
            <a:r>
              <a:rPr spc="-135" dirty="0"/>
              <a:t> </a:t>
            </a:r>
            <a:r>
              <a:rPr dirty="0"/>
              <a:t>Waterfront</a:t>
            </a:r>
            <a:r>
              <a:rPr spc="-120" dirty="0"/>
              <a:t> </a:t>
            </a:r>
            <a:r>
              <a:rPr spc="-1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828" y="740446"/>
            <a:ext cx="8009572" cy="2644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210" marR="189230" indent="-271145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dirty="0">
                <a:latin typeface="Lucida Sans Unicode"/>
                <a:cs typeface="Lucida Sans Unicode"/>
              </a:rPr>
              <a:t>17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Million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people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visit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Harbourfront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every 	</a:t>
            </a:r>
            <a:r>
              <a:rPr sz="2600" spc="-20" dirty="0">
                <a:latin typeface="Lucida Sans Unicode"/>
                <a:cs typeface="Lucida Sans Unicode"/>
              </a:rPr>
              <a:t>year</a:t>
            </a:r>
            <a:endParaRPr sz="2600" dirty="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4F81BC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dirty="0">
                <a:latin typeface="Lucida Sans Unicode"/>
                <a:cs typeface="Lucida Sans Unicode"/>
              </a:rPr>
              <a:t>1.5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Million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people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visit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Toronto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Islands</a:t>
            </a:r>
            <a:endParaRPr sz="2600" dirty="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4F81BC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dirty="0">
                <a:latin typeface="Lucida Sans Unicode"/>
                <a:cs typeface="Lucida Sans Unicode"/>
              </a:rPr>
              <a:t>40,000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jobs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already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created</a:t>
            </a:r>
            <a:r>
              <a:rPr lang="en-US" sz="2600" spc="-10" dirty="0">
                <a:latin typeface="Lucida Sans Unicode"/>
                <a:cs typeface="Lucida Sans Unicode"/>
              </a:rPr>
              <a:t>, billions in ROI </a:t>
            </a: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4F81BC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lang="en-CA" sz="2600" spc="-10" dirty="0">
                <a:latin typeface="Lucida Sans Unicode"/>
                <a:cs typeface="Lucida Sans Unicode"/>
              </a:rPr>
              <a:t>75,000 housing units planned in the Port Lands area</a:t>
            </a:r>
            <a:endParaRPr sz="2600" dirty="0">
              <a:latin typeface="Lucida Sans Unicode"/>
              <a:cs typeface="Lucida Sans Unicode"/>
            </a:endParaRPr>
          </a:p>
        </p:txBody>
      </p:sp>
      <p:pic>
        <p:nvPicPr>
          <p:cNvPr id="4" name="object 4" descr="2709_east_bayfront_aerial_cropped_1_870_450_both_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314700"/>
            <a:ext cx="2016125" cy="1562100"/>
          </a:xfrm>
          <a:prstGeom prst="rect">
            <a:avLst/>
          </a:prstGeom>
        </p:spPr>
      </p:pic>
      <p:pic>
        <p:nvPicPr>
          <p:cNvPr id="5" name="object 5" descr="641_west_don_lands_west_don_lands_aerial_view_870_450_both_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3330575"/>
            <a:ext cx="2016125" cy="1546225"/>
          </a:xfrm>
          <a:prstGeom prst="rect">
            <a:avLst/>
          </a:prstGeom>
        </p:spPr>
      </p:pic>
      <p:pic>
        <p:nvPicPr>
          <p:cNvPr id="6" name="object 6" descr="591_lower_don_lands_lower_don_lands_overview_870_450_both_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3330575"/>
            <a:ext cx="2038350" cy="15462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2140" y="4958029"/>
            <a:ext cx="1308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East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Bayfront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3594" y="4958029"/>
            <a:ext cx="17202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Lower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Don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Lands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575" y="4958029"/>
            <a:ext cx="17202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Lower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Don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Lands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0" name="object 10" descr="3143_simcoe_aerial_1_600_600_both_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3075" y="3330575"/>
            <a:ext cx="2016125" cy="15462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61429" y="4958029"/>
            <a:ext cx="1344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Queens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Quay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Lucida Sans Unicode"/>
                <a:cs typeface="Lucida Sans Unicode"/>
              </a:rPr>
              <a:t>Revitalization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93444" y="1421638"/>
            <a:ext cx="6102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Waterfront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Toronto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put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it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best: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13433" y="2452973"/>
            <a:ext cx="7273925" cy="18796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080" indent="-228600">
              <a:lnSpc>
                <a:spcPct val="95300"/>
              </a:lnSpc>
              <a:spcBef>
                <a:spcPts val="290"/>
              </a:spcBef>
            </a:pPr>
            <a:r>
              <a:rPr sz="3150" i="1" spc="-20" dirty="0">
                <a:latin typeface="Lucida Sans Unicode"/>
                <a:cs typeface="Lucida Sans Unicode"/>
              </a:rPr>
              <a:t>“At</a:t>
            </a:r>
            <a:r>
              <a:rPr sz="3150" i="1" spc="-175" dirty="0">
                <a:latin typeface="Lucida Sans Unicode"/>
                <a:cs typeface="Lucida Sans Unicode"/>
              </a:rPr>
              <a:t> </a:t>
            </a:r>
            <a:r>
              <a:rPr sz="3150" i="1" spc="-60" dirty="0">
                <a:latin typeface="Lucida Sans Unicode"/>
                <a:cs typeface="Lucida Sans Unicode"/>
              </a:rPr>
              <a:t>what</a:t>
            </a:r>
            <a:r>
              <a:rPr sz="3150" i="1" spc="-185" dirty="0">
                <a:latin typeface="Lucida Sans Unicode"/>
                <a:cs typeface="Lucida Sans Unicode"/>
              </a:rPr>
              <a:t> </a:t>
            </a:r>
            <a:r>
              <a:rPr sz="3150" i="1" spc="-60" dirty="0">
                <a:latin typeface="Lucida Sans Unicode"/>
                <a:cs typeface="Lucida Sans Unicode"/>
              </a:rPr>
              <a:t>point</a:t>
            </a:r>
            <a:r>
              <a:rPr sz="3150" i="1" spc="-180" dirty="0">
                <a:latin typeface="Lucida Sans Unicode"/>
                <a:cs typeface="Lucida Sans Unicode"/>
              </a:rPr>
              <a:t> </a:t>
            </a:r>
            <a:r>
              <a:rPr sz="3150" i="1" spc="-60" dirty="0">
                <a:latin typeface="Lucida Sans Unicode"/>
                <a:cs typeface="Lucida Sans Unicode"/>
              </a:rPr>
              <a:t>does</a:t>
            </a:r>
            <a:r>
              <a:rPr sz="3150" i="1" spc="-185" dirty="0">
                <a:latin typeface="Lucida Sans Unicode"/>
                <a:cs typeface="Lucida Sans Unicode"/>
              </a:rPr>
              <a:t> </a:t>
            </a:r>
            <a:r>
              <a:rPr sz="3150" i="1" spc="-35" dirty="0">
                <a:latin typeface="Lucida Sans Unicode"/>
                <a:cs typeface="Lucida Sans Unicode"/>
              </a:rPr>
              <a:t>the</a:t>
            </a:r>
            <a:r>
              <a:rPr sz="3150" i="1" spc="-185" dirty="0">
                <a:latin typeface="Lucida Sans Unicode"/>
                <a:cs typeface="Lucida Sans Unicode"/>
              </a:rPr>
              <a:t> </a:t>
            </a:r>
            <a:r>
              <a:rPr sz="3150" i="1" spc="-65" dirty="0">
                <a:latin typeface="Lucida Sans Unicode"/>
                <a:cs typeface="Lucida Sans Unicode"/>
              </a:rPr>
              <a:t>Island</a:t>
            </a:r>
            <a:r>
              <a:rPr sz="3150" i="1" spc="-185" dirty="0">
                <a:latin typeface="Lucida Sans Unicode"/>
                <a:cs typeface="Lucida Sans Unicode"/>
              </a:rPr>
              <a:t> </a:t>
            </a:r>
            <a:r>
              <a:rPr sz="3150" i="1" spc="-10" dirty="0">
                <a:latin typeface="Lucida Sans Unicode"/>
                <a:cs typeface="Lucida Sans Unicode"/>
              </a:rPr>
              <a:t>Airport </a:t>
            </a:r>
            <a:r>
              <a:rPr sz="3150" i="1" spc="-60" dirty="0">
                <a:latin typeface="Lucida Sans Unicode"/>
                <a:cs typeface="Lucida Sans Unicode"/>
              </a:rPr>
              <a:t>stop</a:t>
            </a:r>
            <a:r>
              <a:rPr sz="3150" i="1" spc="-190" dirty="0">
                <a:latin typeface="Lucida Sans Unicode"/>
                <a:cs typeface="Lucida Sans Unicode"/>
              </a:rPr>
              <a:t> </a:t>
            </a:r>
            <a:r>
              <a:rPr sz="3150" i="1" spc="-65" dirty="0">
                <a:latin typeface="Lucida Sans Unicode"/>
                <a:cs typeface="Lucida Sans Unicode"/>
              </a:rPr>
              <a:t>being</a:t>
            </a:r>
            <a:r>
              <a:rPr sz="3150" i="1" spc="-150" dirty="0">
                <a:latin typeface="Lucida Sans Unicode"/>
                <a:cs typeface="Lucida Sans Unicode"/>
              </a:rPr>
              <a:t> </a:t>
            </a:r>
            <a:r>
              <a:rPr sz="3150" i="1" spc="-50" dirty="0">
                <a:latin typeface="Lucida Sans Unicode"/>
                <a:cs typeface="Lucida Sans Unicode"/>
              </a:rPr>
              <a:t>and</a:t>
            </a:r>
            <a:r>
              <a:rPr sz="3150" i="1" spc="-165" dirty="0">
                <a:latin typeface="Lucida Sans Unicode"/>
                <a:cs typeface="Lucida Sans Unicode"/>
              </a:rPr>
              <a:t> </a:t>
            </a:r>
            <a:r>
              <a:rPr sz="3150" i="1" spc="-65" dirty="0">
                <a:latin typeface="Lucida Sans Unicode"/>
                <a:cs typeface="Lucida Sans Unicode"/>
              </a:rPr>
              <a:t>airport</a:t>
            </a:r>
            <a:r>
              <a:rPr sz="3150" i="1" spc="-165" dirty="0">
                <a:latin typeface="Lucida Sans Unicode"/>
                <a:cs typeface="Lucida Sans Unicode"/>
              </a:rPr>
              <a:t> </a:t>
            </a:r>
            <a:r>
              <a:rPr sz="3150" i="1" dirty="0">
                <a:latin typeface="Lucida Sans Unicode"/>
                <a:cs typeface="Lucida Sans Unicode"/>
              </a:rPr>
              <a:t>in</a:t>
            </a:r>
            <a:r>
              <a:rPr sz="3150" i="1" spc="-170" dirty="0">
                <a:latin typeface="Lucida Sans Unicode"/>
                <a:cs typeface="Lucida Sans Unicode"/>
              </a:rPr>
              <a:t> </a:t>
            </a:r>
            <a:r>
              <a:rPr sz="3150" i="1" dirty="0">
                <a:latin typeface="Lucida Sans Unicode"/>
                <a:cs typeface="Lucida Sans Unicode"/>
              </a:rPr>
              <a:t>a</a:t>
            </a:r>
            <a:r>
              <a:rPr sz="3150" i="1" spc="-160" dirty="0">
                <a:latin typeface="Lucida Sans Unicode"/>
                <a:cs typeface="Lucida Sans Unicode"/>
              </a:rPr>
              <a:t> </a:t>
            </a:r>
            <a:r>
              <a:rPr sz="3150" i="1" spc="-10" dirty="0">
                <a:latin typeface="Lucida Sans Unicode"/>
                <a:cs typeface="Lucida Sans Unicode"/>
              </a:rPr>
              <a:t>thriving </a:t>
            </a:r>
            <a:r>
              <a:rPr sz="3150" i="1" spc="-65" dirty="0">
                <a:latin typeface="Lucida Sans Unicode"/>
                <a:cs typeface="Lucida Sans Unicode"/>
              </a:rPr>
              <a:t>revitalized</a:t>
            </a:r>
            <a:r>
              <a:rPr sz="3150" i="1" spc="-160" dirty="0">
                <a:latin typeface="Lucida Sans Unicode"/>
                <a:cs typeface="Lucida Sans Unicode"/>
              </a:rPr>
              <a:t> </a:t>
            </a:r>
            <a:r>
              <a:rPr sz="3150" i="1" spc="-75" dirty="0">
                <a:latin typeface="Lucida Sans Unicode"/>
                <a:cs typeface="Lucida Sans Unicode"/>
              </a:rPr>
              <a:t>waterfront</a:t>
            </a:r>
            <a:r>
              <a:rPr sz="3150" i="1" spc="-175" dirty="0">
                <a:latin typeface="Lucida Sans Unicode"/>
                <a:cs typeface="Lucida Sans Unicode"/>
              </a:rPr>
              <a:t> </a:t>
            </a:r>
            <a:r>
              <a:rPr sz="3150" i="1" spc="-50" dirty="0">
                <a:latin typeface="Lucida Sans Unicode"/>
                <a:cs typeface="Lucida Sans Unicode"/>
              </a:rPr>
              <a:t>and</a:t>
            </a:r>
            <a:r>
              <a:rPr sz="3150" i="1" spc="-165" dirty="0">
                <a:latin typeface="Lucida Sans Unicode"/>
                <a:cs typeface="Lucida Sans Unicode"/>
              </a:rPr>
              <a:t> </a:t>
            </a:r>
            <a:r>
              <a:rPr sz="3150" i="1" spc="-90" dirty="0">
                <a:latin typeface="Lucida Sans Unicode"/>
                <a:cs typeface="Lucida Sans Unicode"/>
              </a:rPr>
              <a:t>become</a:t>
            </a:r>
            <a:r>
              <a:rPr sz="3150" i="1" spc="-155" dirty="0">
                <a:latin typeface="Lucida Sans Unicode"/>
                <a:cs typeface="Lucida Sans Unicode"/>
              </a:rPr>
              <a:t> </a:t>
            </a:r>
            <a:r>
              <a:rPr sz="3150" i="1" spc="-25" dirty="0">
                <a:latin typeface="Lucida Sans Unicode"/>
                <a:cs typeface="Lucida Sans Unicode"/>
              </a:rPr>
              <a:t>an </a:t>
            </a:r>
            <a:r>
              <a:rPr sz="3150" i="1" spc="-60" dirty="0">
                <a:latin typeface="Lucida Sans Unicode"/>
                <a:cs typeface="Lucida Sans Unicode"/>
              </a:rPr>
              <a:t>airport</a:t>
            </a:r>
            <a:r>
              <a:rPr sz="3150" i="1" spc="-190" dirty="0">
                <a:latin typeface="Lucida Sans Unicode"/>
                <a:cs typeface="Lucida Sans Unicode"/>
              </a:rPr>
              <a:t> </a:t>
            </a:r>
            <a:r>
              <a:rPr sz="3150" i="1" spc="-85" dirty="0">
                <a:latin typeface="Lucida Sans Unicode"/>
                <a:cs typeface="Lucida Sans Unicode"/>
              </a:rPr>
              <a:t>overwhelming</a:t>
            </a:r>
            <a:r>
              <a:rPr sz="3150" i="1" spc="-165" dirty="0">
                <a:latin typeface="Lucida Sans Unicode"/>
                <a:cs typeface="Lucida Sans Unicode"/>
              </a:rPr>
              <a:t> </a:t>
            </a:r>
            <a:r>
              <a:rPr sz="3150" i="1" spc="-30" dirty="0">
                <a:latin typeface="Lucida Sans Unicode"/>
                <a:cs typeface="Lucida Sans Unicode"/>
              </a:rPr>
              <a:t>the</a:t>
            </a:r>
            <a:r>
              <a:rPr sz="3150" i="1" spc="-175" dirty="0">
                <a:latin typeface="Lucida Sans Unicode"/>
                <a:cs typeface="Lucida Sans Unicode"/>
              </a:rPr>
              <a:t> </a:t>
            </a:r>
            <a:r>
              <a:rPr sz="3150" i="1" spc="-65" dirty="0">
                <a:latin typeface="Lucida Sans Unicode"/>
                <a:cs typeface="Lucida Sans Unicode"/>
              </a:rPr>
              <a:t>waterfront?”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BD6674B-1F90-2E54-A935-0B5EF267F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338"/>
            <a:ext cx="49720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DB2A0D-7C62-9631-BE6B-421ACC064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005388"/>
            <a:ext cx="9144000" cy="1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46C37E-1632-723D-4E39-886CF84CE4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76835"/>
            <a:ext cx="8257309" cy="5342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B0E2C-53DD-656D-2DC1-73D6A650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expanding the airport for jets look like?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32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0605-E7DA-BD8E-E26B-A23267AD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Blasts up to 190km/h!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452DF9-FD15-C323-E6E9-47DF697F7E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4311"/>
            <a:ext cx="7772400" cy="41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C791-27B9-7B92-6B11-B7A60C53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blast impacts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2B8546-7ACC-8F8F-AEA4-0A43B8D9950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2422"/>
            <a:ext cx="7772400" cy="42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4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3209.0">
  <media streamable="true" recordStart="0" recordEnd="8866" recordLength="8933" audioOnly="true" timerOnly="true"/>
</athena>
</file>

<file path=customXml/item2.xml><?xml version="1.0" encoding="utf-8"?>
<athena xmlns="http://schemas.microsoft.com/edu/athena" version="0.1.3209.0">
  <media streamable="true" recordStart="0" recordEnd="8866" recordLength="8933" audioOnly="true" timerOnly="true"/>
</athena>
</file>

<file path=customXml/item3.xml><?xml version="1.0" encoding="utf-8"?>
<athena xmlns="http://schemas.microsoft.com/edu/athena" version="0.1.3209.0">
  <media streamable="true" recordStart="0" recordEnd="8866" recordLength="8933" audioOnly="true" timerOnly="true"/>
</athena>
</file>

<file path=customXml/item4.xml><?xml version="1.0" encoding="utf-8"?>
<athena xmlns="http://schemas.microsoft.com/edu/athena" version="0.1.3209.0">
  <media streamable="true" recordStart="0" recordEnd="8866" recordLength="8933" audioOnly="true" timerOnly="true"/>
</athena>
</file>

<file path=customXml/itemProps1.xml><?xml version="1.0" encoding="utf-8"?>
<ds:datastoreItem xmlns:ds="http://schemas.openxmlformats.org/officeDocument/2006/customXml" ds:itemID="{657BB1E6-812F-4FF7-99E2-FF62748B540E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B76F36E6-169B-4FD5-A03B-F8A52E075D33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3B90B5AD-456C-402A-B9AA-4685C7613283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A095BBD1-8F68-46AB-BE68-B22EFAB7185B}">
  <ds:schemaRefs>
    <ds:schemaRef ds:uri="http://schemas.microsoft.com/edu/athena"/>
  </ds:schemaRefs>
</ds:datastoreItem>
</file>

<file path=docMetadata/LabelInfo.xml><?xml version="1.0" encoding="utf-8"?>
<clbl:labelList xmlns:clbl="http://schemas.microsoft.com/office/2020/mipLabelMetadata">
  <clbl:label id="{aeece3c5-2e6a-4bcf-acf2-6ee49669618d}" enabled="1" method="Privileged" siteId="{cf36141c-ddd7-45a7-b073-111f66d0b30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21615</TotalTime>
  <Words>440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Sans Unicode</vt:lpstr>
      <vt:lpstr>Segoe UI Symbol</vt:lpstr>
      <vt:lpstr>Wingdings 2</vt:lpstr>
      <vt:lpstr>Equity</vt:lpstr>
      <vt:lpstr>NoJetsTO Campaign Overview and Updates</vt:lpstr>
      <vt:lpstr>Who is NoJetsTO</vt:lpstr>
      <vt:lpstr>Campaign Origins &amp; Context</vt:lpstr>
      <vt:lpstr> Impacting Waterfront Vision</vt:lpstr>
      <vt:lpstr>Waterfront Toronto put it best:</vt:lpstr>
      <vt:lpstr>PowerPoint Presentation</vt:lpstr>
      <vt:lpstr>What does expanding the airport for jets look like?</vt:lpstr>
      <vt:lpstr>Jet Blasts up to 190km/h!</vt:lpstr>
      <vt:lpstr>Jet blast impacts</vt:lpstr>
      <vt:lpstr>Jets safety area limits housing</vt:lpstr>
      <vt:lpstr>How much will jets impact building heights? A lot!</vt:lpstr>
      <vt:lpstr>Public Health</vt:lpstr>
      <vt:lpstr>Traffic increases up 400%!</vt:lpstr>
      <vt:lpstr>How do they want to address traffic? A road through a school!</vt:lpstr>
      <vt:lpstr>Birds &amp; Butterfly impact</vt:lpstr>
      <vt:lpstr>Where does the Federal Government stand on jets at the island airport? </vt:lpstr>
      <vt:lpstr>How Residents Can Support NoJetsTO</vt:lpstr>
    </vt:vector>
  </TitlesOfParts>
  <Company>Procter &amp; Gamble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Gautam Malkani</dc:creator>
  <cp:lastModifiedBy>Norman Di Pasquale</cp:lastModifiedBy>
  <cp:revision>159</cp:revision>
  <dcterms:created xsi:type="dcterms:W3CDTF">2013-06-05T00:51:01Z</dcterms:created>
  <dcterms:modified xsi:type="dcterms:W3CDTF">2026-03-31T01:48:13Z</dcterms:modified>
</cp:coreProperties>
</file>