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6078" r:id="rId2"/>
    <p:sldId id="5920" r:id="rId3"/>
    <p:sldId id="7175" r:id="rId4"/>
    <p:sldId id="7178" r:id="rId5"/>
    <p:sldId id="7179" r:id="rId6"/>
    <p:sldId id="6279" r:id="rId7"/>
    <p:sldId id="7177" r:id="rId8"/>
    <p:sldId id="6280" r:id="rId9"/>
    <p:sldId id="7181" r:id="rId10"/>
    <p:sldId id="6281" r:id="rId11"/>
    <p:sldId id="7182" r:id="rId12"/>
    <p:sldId id="6686" r:id="rId13"/>
    <p:sldId id="7183" r:id="rId14"/>
    <p:sldId id="6283" r:id="rId15"/>
    <p:sldId id="7184" r:id="rId16"/>
    <p:sldId id="6285" r:id="rId17"/>
    <p:sldId id="7185" r:id="rId18"/>
    <p:sldId id="6284" r:id="rId19"/>
    <p:sldId id="7186" r:id="rId20"/>
    <p:sldId id="7187" r:id="rId21"/>
    <p:sldId id="7189" r:id="rId22"/>
    <p:sldId id="6287" r:id="rId23"/>
    <p:sldId id="6289" r:id="rId24"/>
    <p:sldId id="7191" r:id="rId25"/>
    <p:sldId id="7192" r:id="rId26"/>
    <p:sldId id="6286" r:id="rId27"/>
    <p:sldId id="7193" r:id="rId28"/>
    <p:sldId id="7190" r:id="rId29"/>
    <p:sldId id="7176" r:id="rId30"/>
    <p:sldId id="7194" r:id="rId31"/>
    <p:sldId id="5841" r:id="rId32"/>
  </p:sldIdLst>
  <p:sldSz cx="9144000" cy="6858000" type="screen4x3"/>
  <p:notesSz cx="6950075" cy="9236075"/>
  <p:defaultTextStyle>
    <a:defPPr>
      <a:defRPr lang="en-US"/>
    </a:defPPr>
    <a:lvl1pPr algn="l" rtl="0" fontAlgn="base">
      <a:spcBef>
        <a:spcPct val="0"/>
      </a:spcBef>
      <a:spcAft>
        <a:spcPct val="0"/>
      </a:spcAft>
      <a:defRPr b="1" kern="1200">
        <a:solidFill>
          <a:schemeClr val="tx1"/>
        </a:solidFill>
        <a:latin typeface="Arial" charset="0"/>
        <a:ea typeface="MS PGothic" pitchFamily="34" charset="-128"/>
        <a:cs typeface="Arial" charset="0"/>
      </a:defRPr>
    </a:lvl1pPr>
    <a:lvl2pPr marL="457200" algn="l" rtl="0" fontAlgn="base">
      <a:spcBef>
        <a:spcPct val="0"/>
      </a:spcBef>
      <a:spcAft>
        <a:spcPct val="0"/>
      </a:spcAft>
      <a:defRPr b="1" kern="1200">
        <a:solidFill>
          <a:schemeClr val="tx1"/>
        </a:solidFill>
        <a:latin typeface="Arial" charset="0"/>
        <a:ea typeface="MS PGothic" pitchFamily="34" charset="-128"/>
        <a:cs typeface="Arial" charset="0"/>
      </a:defRPr>
    </a:lvl2pPr>
    <a:lvl3pPr marL="914400" algn="l" rtl="0" fontAlgn="base">
      <a:spcBef>
        <a:spcPct val="0"/>
      </a:spcBef>
      <a:spcAft>
        <a:spcPct val="0"/>
      </a:spcAft>
      <a:defRPr b="1" kern="1200">
        <a:solidFill>
          <a:schemeClr val="tx1"/>
        </a:solidFill>
        <a:latin typeface="Arial" charset="0"/>
        <a:ea typeface="MS PGothic" pitchFamily="34" charset="-128"/>
        <a:cs typeface="Arial" charset="0"/>
      </a:defRPr>
    </a:lvl3pPr>
    <a:lvl4pPr marL="1371600" algn="l" rtl="0" fontAlgn="base">
      <a:spcBef>
        <a:spcPct val="0"/>
      </a:spcBef>
      <a:spcAft>
        <a:spcPct val="0"/>
      </a:spcAft>
      <a:defRPr b="1" kern="1200">
        <a:solidFill>
          <a:schemeClr val="tx1"/>
        </a:solidFill>
        <a:latin typeface="Arial" charset="0"/>
        <a:ea typeface="MS PGothic" pitchFamily="34" charset="-128"/>
        <a:cs typeface="Arial" charset="0"/>
      </a:defRPr>
    </a:lvl4pPr>
    <a:lvl5pPr marL="1828800" algn="l" rtl="0" fontAlgn="base">
      <a:spcBef>
        <a:spcPct val="0"/>
      </a:spcBef>
      <a:spcAft>
        <a:spcPct val="0"/>
      </a:spcAft>
      <a:defRPr b="1" kern="1200">
        <a:solidFill>
          <a:schemeClr val="tx1"/>
        </a:solidFill>
        <a:latin typeface="Arial" charset="0"/>
        <a:ea typeface="MS PGothic" pitchFamily="34" charset="-128"/>
        <a:cs typeface="Arial" charset="0"/>
      </a:defRPr>
    </a:lvl5pPr>
    <a:lvl6pPr marL="2286000" algn="l" defTabSz="914400" rtl="0" eaLnBrk="1" latinLnBrk="0" hangingPunct="1">
      <a:defRPr b="1" kern="1200">
        <a:solidFill>
          <a:schemeClr val="tx1"/>
        </a:solidFill>
        <a:latin typeface="Arial" charset="0"/>
        <a:ea typeface="MS PGothic" pitchFamily="34" charset="-128"/>
        <a:cs typeface="Arial" charset="0"/>
      </a:defRPr>
    </a:lvl6pPr>
    <a:lvl7pPr marL="2743200" algn="l" defTabSz="914400" rtl="0" eaLnBrk="1" latinLnBrk="0" hangingPunct="1">
      <a:defRPr b="1" kern="1200">
        <a:solidFill>
          <a:schemeClr val="tx1"/>
        </a:solidFill>
        <a:latin typeface="Arial" charset="0"/>
        <a:ea typeface="MS PGothic" pitchFamily="34" charset="-128"/>
        <a:cs typeface="Arial" charset="0"/>
      </a:defRPr>
    </a:lvl7pPr>
    <a:lvl8pPr marL="3200400" algn="l" defTabSz="914400" rtl="0" eaLnBrk="1" latinLnBrk="0" hangingPunct="1">
      <a:defRPr b="1" kern="1200">
        <a:solidFill>
          <a:schemeClr val="tx1"/>
        </a:solidFill>
        <a:latin typeface="Arial" charset="0"/>
        <a:ea typeface="MS PGothic" pitchFamily="34" charset="-128"/>
        <a:cs typeface="Arial" charset="0"/>
      </a:defRPr>
    </a:lvl8pPr>
    <a:lvl9pPr marL="3657600" algn="l" defTabSz="914400" rtl="0" eaLnBrk="1" latinLnBrk="0" hangingPunct="1">
      <a:defRPr b="1" kern="1200">
        <a:solidFill>
          <a:schemeClr val="tx1"/>
        </a:solidFill>
        <a:latin typeface="Arial" charset="0"/>
        <a:ea typeface="MS PGothic" pitchFamily="34" charset="-128"/>
        <a:cs typeface="Arial" charset="0"/>
      </a:defRPr>
    </a:lvl9pPr>
  </p:defaultTextStyle>
  <p:extLst>
    <p:ext uri="{EFAFB233-063F-42B5-8137-9DF3F51BA10A}">
      <p15:sldGuideLst xmlns:p15="http://schemas.microsoft.com/office/powerpoint/2012/main">
        <p15:guide id="1" orient="horz" pos="3521">
          <p15:clr>
            <a:srgbClr val="A4A3A4"/>
          </p15:clr>
        </p15:guide>
        <p15:guide id="2" pos="5465">
          <p15:clr>
            <a:srgbClr val="A4A3A4"/>
          </p15:clr>
        </p15:guide>
        <p15:guide id="3" pos="2880">
          <p15:clr>
            <a:srgbClr val="A4A3A4"/>
          </p15:clr>
        </p15:guide>
        <p15:guide id="4" pos="295">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9B9B9B"/>
    <a:srgbClr val="808080"/>
    <a:srgbClr val="C0C0C0"/>
    <a:srgbClr val="646464"/>
    <a:srgbClr val="000080"/>
    <a:srgbClr val="5F5F5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19" autoAdjust="0"/>
    <p:restoredTop sz="96357" autoAdjust="0"/>
  </p:normalViewPr>
  <p:slideViewPr>
    <p:cSldViewPr>
      <p:cViewPr varScale="1">
        <p:scale>
          <a:sx n="83" d="100"/>
          <a:sy n="83" d="100"/>
        </p:scale>
        <p:origin x="1531" y="77"/>
      </p:cViewPr>
      <p:guideLst>
        <p:guide orient="horz" pos="3521"/>
        <p:guide pos="5465"/>
        <p:guide pos="2880"/>
        <p:guide pos="295"/>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125" d="100"/>
        <a:sy n="125" d="100"/>
      </p:scale>
      <p:origin x="0" y="-7746"/>
    </p:cViewPr>
  </p:sorterViewPr>
  <p:notesViewPr>
    <p:cSldViewPr>
      <p:cViewPr varScale="1">
        <p:scale>
          <a:sx n="83" d="100"/>
          <a:sy n="83" d="100"/>
        </p:scale>
        <p:origin x="3828" y="96"/>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10.xml"/><Relationship Id="rId7" Type="http://schemas.openxmlformats.org/officeDocument/2006/relationships/slide" Target="slides/slide22.xml"/><Relationship Id="rId2" Type="http://schemas.openxmlformats.org/officeDocument/2006/relationships/slide" Target="slides/slide8.xml"/><Relationship Id="rId1" Type="http://schemas.openxmlformats.org/officeDocument/2006/relationships/slide" Target="slides/slide6.xml"/><Relationship Id="rId6" Type="http://schemas.openxmlformats.org/officeDocument/2006/relationships/slide" Target="slides/slide18.xml"/><Relationship Id="rId5" Type="http://schemas.openxmlformats.org/officeDocument/2006/relationships/slide" Target="slides/slide16.xml"/><Relationship Id="rId4" Type="http://schemas.openxmlformats.org/officeDocument/2006/relationships/slide" Target="slides/slide14.xml"/><Relationship Id="rId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11488" cy="461963"/>
          </a:xfrm>
          <a:prstGeom prst="rect">
            <a:avLst/>
          </a:prstGeom>
          <a:noFill/>
          <a:ln>
            <a:noFill/>
          </a:ln>
          <a:effectLst/>
        </p:spPr>
        <p:txBody>
          <a:bodyPr vert="horz" wrap="square" lIns="87439" tIns="43720" rIns="87439" bIns="43720" numCol="1" anchor="t" anchorCtr="0" compatLnSpc="1">
            <a:prstTxWarp prst="textNoShape">
              <a:avLst/>
            </a:prstTxWarp>
          </a:bodyPr>
          <a:lstStyle>
            <a:lvl1pPr algn="l" defTabSz="874671" eaLnBrk="0" hangingPunct="0">
              <a:defRPr sz="1200" b="0">
                <a:latin typeface="Arial" panose="020B0604020202020204" pitchFamily="34" charset="0"/>
                <a:ea typeface="MS PGothic" panose="020B0600070205080204" pitchFamily="34" charset="-128"/>
                <a:cs typeface="+mn-cs"/>
              </a:defRPr>
            </a:lvl1pPr>
          </a:lstStyle>
          <a:p>
            <a:pPr>
              <a:defRPr/>
            </a:pPr>
            <a:endParaRPr lang="en-CA" altLang="en-US"/>
          </a:p>
        </p:txBody>
      </p:sp>
      <p:sp>
        <p:nvSpPr>
          <p:cNvPr id="40963" name="Rectangle 3"/>
          <p:cNvSpPr>
            <a:spLocks noGrp="1" noChangeArrowheads="1"/>
          </p:cNvSpPr>
          <p:nvPr>
            <p:ph type="dt" sz="quarter" idx="1"/>
          </p:nvPr>
        </p:nvSpPr>
        <p:spPr bwMode="auto">
          <a:xfrm>
            <a:off x="3937000" y="0"/>
            <a:ext cx="3011488" cy="461963"/>
          </a:xfrm>
          <a:prstGeom prst="rect">
            <a:avLst/>
          </a:prstGeom>
          <a:noFill/>
          <a:ln>
            <a:noFill/>
          </a:ln>
          <a:effectLst/>
        </p:spPr>
        <p:txBody>
          <a:bodyPr vert="horz" wrap="square" lIns="87439" tIns="43720" rIns="87439" bIns="43720" numCol="1" anchor="t" anchorCtr="0" compatLnSpc="1">
            <a:prstTxWarp prst="textNoShape">
              <a:avLst/>
            </a:prstTxWarp>
          </a:bodyPr>
          <a:lstStyle>
            <a:lvl1pPr algn="r" defTabSz="874671" eaLnBrk="0" hangingPunct="0">
              <a:defRPr sz="1200" b="0">
                <a:latin typeface="Arial" panose="020B0604020202020204" pitchFamily="34" charset="0"/>
                <a:ea typeface="MS PGothic" panose="020B0600070205080204" pitchFamily="34" charset="-128"/>
                <a:cs typeface="+mn-cs"/>
              </a:defRPr>
            </a:lvl1pPr>
          </a:lstStyle>
          <a:p>
            <a:pPr>
              <a:defRPr/>
            </a:pPr>
            <a:fld id="{04AAD765-D231-45E5-8FD0-B11B53885A10}" type="datetimeFigureOut">
              <a:rPr lang="en-CA" altLang="en-US"/>
              <a:pPr>
                <a:defRPr/>
              </a:pPr>
              <a:t>2022-04-05</a:t>
            </a:fld>
            <a:endParaRPr lang="en-CA" altLang="en-US"/>
          </a:p>
        </p:txBody>
      </p:sp>
      <p:sp>
        <p:nvSpPr>
          <p:cNvPr id="40964" name="Rectangle 4"/>
          <p:cNvSpPr>
            <a:spLocks noGrp="1" noChangeArrowheads="1"/>
          </p:cNvSpPr>
          <p:nvPr>
            <p:ph type="ftr" sz="quarter" idx="2"/>
          </p:nvPr>
        </p:nvSpPr>
        <p:spPr bwMode="auto">
          <a:xfrm>
            <a:off x="0" y="8772525"/>
            <a:ext cx="3011488" cy="461963"/>
          </a:xfrm>
          <a:prstGeom prst="rect">
            <a:avLst/>
          </a:prstGeom>
          <a:noFill/>
          <a:ln>
            <a:noFill/>
          </a:ln>
          <a:effectLst/>
        </p:spPr>
        <p:txBody>
          <a:bodyPr vert="horz" wrap="square" lIns="87439" tIns="43720" rIns="87439" bIns="43720" numCol="1" anchor="b" anchorCtr="0" compatLnSpc="1">
            <a:prstTxWarp prst="textNoShape">
              <a:avLst/>
            </a:prstTxWarp>
          </a:bodyPr>
          <a:lstStyle>
            <a:lvl1pPr algn="l" defTabSz="874671" eaLnBrk="0" hangingPunct="0">
              <a:defRPr sz="1200" b="0">
                <a:latin typeface="Arial" panose="020B0604020202020204" pitchFamily="34" charset="0"/>
                <a:ea typeface="MS PGothic" panose="020B0600070205080204" pitchFamily="34" charset="-128"/>
                <a:cs typeface="+mn-cs"/>
              </a:defRPr>
            </a:lvl1pPr>
          </a:lstStyle>
          <a:p>
            <a:pPr>
              <a:defRPr/>
            </a:pPr>
            <a:endParaRPr lang="en-CA" altLang="en-US"/>
          </a:p>
        </p:txBody>
      </p:sp>
      <p:sp>
        <p:nvSpPr>
          <p:cNvPr id="40965" name="Rectangle 5"/>
          <p:cNvSpPr>
            <a:spLocks noGrp="1" noChangeArrowheads="1"/>
          </p:cNvSpPr>
          <p:nvPr>
            <p:ph type="sldNum" sz="quarter" idx="3"/>
          </p:nvPr>
        </p:nvSpPr>
        <p:spPr bwMode="auto">
          <a:xfrm>
            <a:off x="3937000" y="8772525"/>
            <a:ext cx="3011488" cy="461963"/>
          </a:xfrm>
          <a:prstGeom prst="rect">
            <a:avLst/>
          </a:prstGeom>
          <a:noFill/>
          <a:ln>
            <a:noFill/>
          </a:ln>
          <a:effectLst/>
        </p:spPr>
        <p:txBody>
          <a:bodyPr vert="horz" wrap="square" lIns="87439" tIns="43720" rIns="87439" bIns="43720" numCol="1" anchor="b" anchorCtr="0" compatLnSpc="1">
            <a:prstTxWarp prst="textNoShape">
              <a:avLst/>
            </a:prstTxWarp>
          </a:bodyPr>
          <a:lstStyle>
            <a:lvl1pPr algn="r" defTabSz="873125" eaLnBrk="0" hangingPunct="0">
              <a:defRPr sz="1200" b="0">
                <a:latin typeface="Arial" panose="020B0604020202020204" pitchFamily="34" charset="0"/>
                <a:cs typeface="+mn-cs"/>
              </a:defRPr>
            </a:lvl1pPr>
          </a:lstStyle>
          <a:p>
            <a:pPr>
              <a:defRPr/>
            </a:pPr>
            <a:fld id="{21AA4E32-5308-46F6-A709-97D74209F33E}" type="slidenum">
              <a:rPr lang="en-CA" altLang="en-US"/>
              <a:pPr>
                <a:defRPr/>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11488" cy="461963"/>
          </a:xfrm>
          <a:prstGeom prst="rect">
            <a:avLst/>
          </a:prstGeom>
          <a:noFill/>
          <a:ln>
            <a:noFill/>
          </a:ln>
        </p:spPr>
        <p:txBody>
          <a:bodyPr vert="horz" wrap="square" lIns="92431" tIns="46215" rIns="92431" bIns="46215" numCol="1" anchor="t" anchorCtr="0" compatLnSpc="1">
            <a:prstTxWarp prst="textNoShape">
              <a:avLst/>
            </a:prstTxWarp>
          </a:bodyPr>
          <a:lstStyle>
            <a:lvl1pPr algn="l" defTabSz="925469" eaLnBrk="1" hangingPunct="1">
              <a:defRPr sz="1200" b="0">
                <a:latin typeface="Arial" panose="020B0604020202020204" pitchFamily="34" charset="0"/>
                <a:ea typeface="MS PGothic" panose="020B0600070205080204" pitchFamily="34" charset="-128"/>
                <a:cs typeface="+mn-cs"/>
              </a:defRPr>
            </a:lvl1pPr>
          </a:lstStyle>
          <a:p>
            <a:pPr>
              <a:defRPr/>
            </a:pPr>
            <a:endParaRPr lang="en-CA" altLang="en-US"/>
          </a:p>
        </p:txBody>
      </p:sp>
      <p:sp>
        <p:nvSpPr>
          <p:cNvPr id="3" name="Date Placeholder 2"/>
          <p:cNvSpPr>
            <a:spLocks noGrp="1"/>
          </p:cNvSpPr>
          <p:nvPr>
            <p:ph type="dt" idx="1"/>
          </p:nvPr>
        </p:nvSpPr>
        <p:spPr bwMode="auto">
          <a:xfrm>
            <a:off x="3937000" y="0"/>
            <a:ext cx="3011488" cy="461963"/>
          </a:xfrm>
          <a:prstGeom prst="rect">
            <a:avLst/>
          </a:prstGeom>
          <a:noFill/>
          <a:ln>
            <a:noFill/>
          </a:ln>
        </p:spPr>
        <p:txBody>
          <a:bodyPr vert="horz" wrap="square" lIns="92431" tIns="46215" rIns="92431" bIns="46215" numCol="1" anchor="t" anchorCtr="0" compatLnSpc="1">
            <a:prstTxWarp prst="textNoShape">
              <a:avLst/>
            </a:prstTxWarp>
          </a:bodyPr>
          <a:lstStyle>
            <a:lvl1pPr algn="r" defTabSz="925469" eaLnBrk="1" hangingPunct="1">
              <a:defRPr sz="1200" b="0">
                <a:latin typeface="Arial" panose="020B0604020202020204" pitchFamily="34" charset="0"/>
                <a:ea typeface="MS PGothic" panose="020B0600070205080204" pitchFamily="34" charset="-128"/>
                <a:cs typeface="+mn-cs"/>
              </a:defRPr>
            </a:lvl1pPr>
          </a:lstStyle>
          <a:p>
            <a:pPr>
              <a:defRPr/>
            </a:pPr>
            <a:fld id="{5AEBCA63-56E8-43D0-BCFC-3FFA181CE177}" type="datetimeFigureOut">
              <a:rPr lang="en-CA" altLang="en-US"/>
              <a:pPr>
                <a:defRPr/>
              </a:pPr>
              <a:t>2022-04-05</a:t>
            </a:fld>
            <a:endParaRPr lang="en-CA" altLang="en-US"/>
          </a:p>
        </p:txBody>
      </p:sp>
      <p:sp>
        <p:nvSpPr>
          <p:cNvPr id="4" name="Slide Image Placeholder 3"/>
          <p:cNvSpPr>
            <a:spLocks noGrp="1" noRot="1" noChangeAspect="1"/>
          </p:cNvSpPr>
          <p:nvPr>
            <p:ph type="sldImg" idx="2"/>
          </p:nvPr>
        </p:nvSpPr>
        <p:spPr bwMode="auto">
          <a:xfrm>
            <a:off x="1166813" y="693738"/>
            <a:ext cx="4616450" cy="3463925"/>
          </a:xfrm>
          <a:prstGeom prst="rect">
            <a:avLst/>
          </a:prstGeom>
          <a:noFill/>
          <a:ln w="12700">
            <a:solidFill>
              <a:srgbClr val="000000"/>
            </a:solidFill>
            <a:miter lim="800000"/>
            <a:headEnd/>
            <a:tailEnd/>
          </a:ln>
        </p:spPr>
        <p:txBody>
          <a:bodyPr vert="horz" wrap="square" lIns="91401" tIns="45701" rIns="91401" bIns="45701" numCol="1" anchor="ctr" anchorCtr="0" compatLnSpc="1">
            <a:prstTxWarp prst="textNoShape">
              <a:avLst/>
            </a:prstTxWarp>
          </a:bodyPr>
          <a:lstStyle/>
          <a:p>
            <a:pPr lvl="0"/>
            <a:endParaRPr lang="en-CA" noProof="0"/>
          </a:p>
        </p:txBody>
      </p:sp>
      <p:sp>
        <p:nvSpPr>
          <p:cNvPr id="5" name="Notes Placeholder 4"/>
          <p:cNvSpPr>
            <a:spLocks noGrp="1"/>
          </p:cNvSpPr>
          <p:nvPr>
            <p:ph type="body" sz="quarter" idx="3"/>
          </p:nvPr>
        </p:nvSpPr>
        <p:spPr bwMode="auto">
          <a:xfrm>
            <a:off x="695325" y="4387850"/>
            <a:ext cx="5559425" cy="4154488"/>
          </a:xfrm>
          <a:prstGeom prst="rect">
            <a:avLst/>
          </a:prstGeom>
          <a:noFill/>
          <a:ln>
            <a:noFill/>
          </a:ln>
        </p:spPr>
        <p:txBody>
          <a:bodyPr vert="horz" wrap="square" lIns="92431" tIns="46215" rIns="92431" bIns="462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bwMode="auto">
          <a:xfrm>
            <a:off x="0" y="8772525"/>
            <a:ext cx="3011488" cy="461963"/>
          </a:xfrm>
          <a:prstGeom prst="rect">
            <a:avLst/>
          </a:prstGeom>
          <a:noFill/>
          <a:ln>
            <a:noFill/>
          </a:ln>
        </p:spPr>
        <p:txBody>
          <a:bodyPr vert="horz" wrap="square" lIns="92431" tIns="46215" rIns="92431" bIns="46215" numCol="1" anchor="b" anchorCtr="0" compatLnSpc="1">
            <a:prstTxWarp prst="textNoShape">
              <a:avLst/>
            </a:prstTxWarp>
          </a:bodyPr>
          <a:lstStyle>
            <a:lvl1pPr algn="l" defTabSz="925469" eaLnBrk="1" hangingPunct="1">
              <a:defRPr sz="1200" b="0">
                <a:latin typeface="Arial" panose="020B0604020202020204" pitchFamily="34" charset="0"/>
                <a:ea typeface="MS PGothic" panose="020B0600070205080204" pitchFamily="34" charset="-128"/>
                <a:cs typeface="+mn-cs"/>
              </a:defRPr>
            </a:lvl1pPr>
          </a:lstStyle>
          <a:p>
            <a:pPr>
              <a:defRPr/>
            </a:pPr>
            <a:endParaRPr lang="en-CA" altLang="en-US"/>
          </a:p>
        </p:txBody>
      </p:sp>
      <p:sp>
        <p:nvSpPr>
          <p:cNvPr id="7" name="Slide Number Placeholder 6"/>
          <p:cNvSpPr>
            <a:spLocks noGrp="1"/>
          </p:cNvSpPr>
          <p:nvPr>
            <p:ph type="sldNum" sz="quarter" idx="5"/>
          </p:nvPr>
        </p:nvSpPr>
        <p:spPr bwMode="auto">
          <a:xfrm>
            <a:off x="3937000" y="8772525"/>
            <a:ext cx="3011488" cy="461963"/>
          </a:xfrm>
          <a:prstGeom prst="rect">
            <a:avLst/>
          </a:prstGeom>
          <a:noFill/>
          <a:ln>
            <a:noFill/>
          </a:ln>
        </p:spPr>
        <p:txBody>
          <a:bodyPr vert="horz" wrap="square" lIns="92431" tIns="46215" rIns="92431" bIns="46215" numCol="1" anchor="b" anchorCtr="0" compatLnSpc="1">
            <a:prstTxWarp prst="textNoShape">
              <a:avLst/>
            </a:prstTxWarp>
          </a:bodyPr>
          <a:lstStyle>
            <a:lvl1pPr algn="r" defTabSz="923925" eaLnBrk="1" hangingPunct="1">
              <a:defRPr sz="1200" b="0">
                <a:latin typeface="Arial" panose="020B0604020202020204" pitchFamily="34" charset="0"/>
                <a:cs typeface="+mn-cs"/>
              </a:defRPr>
            </a:lvl1pPr>
          </a:lstStyle>
          <a:p>
            <a:pPr>
              <a:defRPr/>
            </a:pPr>
            <a:fld id="{5766EE40-A2F3-4F0A-B623-78733575E88D}"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noFill/>
        </p:spPr>
      </p:sp>
      <p:sp>
        <p:nvSpPr>
          <p:cNvPr id="18434"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41986"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noFill/>
        </p:spPr>
      </p:sp>
      <p:sp>
        <p:nvSpPr>
          <p:cNvPr id="47106"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txBox="1">
            <a:spLocks noGrp="1" noChangeArrowheads="1"/>
          </p:cNvSpPr>
          <p:nvPr/>
        </p:nvSpPr>
        <p:spPr bwMode="auto">
          <a:xfrm>
            <a:off x="3887788" y="8686800"/>
            <a:ext cx="2970212" cy="457200"/>
          </a:xfrm>
          <a:prstGeom prst="rect">
            <a:avLst/>
          </a:prstGeom>
          <a:noFill/>
          <a:ln w="9525">
            <a:noFill/>
            <a:miter lim="800000"/>
            <a:headEnd/>
            <a:tailEnd/>
          </a:ln>
        </p:spPr>
        <p:txBody>
          <a:bodyPr lIns="88844" tIns="44421" rIns="88844" bIns="44421" anchor="b"/>
          <a:lstStyle/>
          <a:p>
            <a:pPr algn="r" defTabSz="884238" eaLnBrk="0" hangingPunct="0"/>
            <a:fld id="{933D8A2E-5672-4BA9-A024-C80B2F3D88A2}" type="slidenum">
              <a:rPr lang="en-CA" altLang="en-US" sz="1100">
                <a:latin typeface="Times New Roman" pitchFamily="18" charset="0"/>
              </a:rPr>
              <a:pPr algn="r" defTabSz="884238" eaLnBrk="0" hangingPunct="0"/>
              <a:t>12</a:t>
            </a:fld>
            <a:endParaRPr lang="en-CA" altLang="en-US" sz="1100">
              <a:latin typeface="Times New Roman" pitchFamily="18" charset="0"/>
            </a:endParaRPr>
          </a:p>
        </p:txBody>
      </p:sp>
      <p:sp>
        <p:nvSpPr>
          <p:cNvPr id="50178" name="Rectangle 2"/>
          <p:cNvSpPr>
            <a:spLocks noGrp="1" noRot="1" noChangeAspect="1" noChangeArrowheads="1" noTextEdit="1"/>
          </p:cNvSpPr>
          <p:nvPr>
            <p:ph type="sldImg"/>
          </p:nvPr>
        </p:nvSpPr>
        <p:spPr>
          <a:xfrm>
            <a:off x="996950" y="571500"/>
            <a:ext cx="4872038" cy="3654425"/>
          </a:xfrm>
          <a:noFill/>
          <a:ln cap="flat">
            <a:solidFill>
              <a:schemeClr val="tx1"/>
            </a:solidFill>
          </a:ln>
        </p:spPr>
      </p:sp>
      <p:sp>
        <p:nvSpPr>
          <p:cNvPr id="50179" name="Rectangle 4"/>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noFill/>
        </p:spPr>
      </p:sp>
      <p:sp>
        <p:nvSpPr>
          <p:cNvPr id="78850"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58370"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noFill/>
        </p:spPr>
      </p:sp>
      <p:sp>
        <p:nvSpPr>
          <p:cNvPr id="60418"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89090"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noFill/>
        </p:spPr>
      </p:sp>
      <p:sp>
        <p:nvSpPr>
          <p:cNvPr id="65538"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68610"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noFill/>
        </p:spPr>
      </p:sp>
      <p:sp>
        <p:nvSpPr>
          <p:cNvPr id="70658"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noFill/>
        </p:spPr>
      </p:sp>
      <p:sp>
        <p:nvSpPr>
          <p:cNvPr id="35842"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noFill/>
        </p:spPr>
      </p:sp>
      <p:sp>
        <p:nvSpPr>
          <p:cNvPr id="72706"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noFill/>
        </p:spPr>
      </p:sp>
      <p:sp>
        <p:nvSpPr>
          <p:cNvPr id="76802"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79874"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82946"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noFill/>
        </p:spPr>
      </p:sp>
      <p:sp>
        <p:nvSpPr>
          <p:cNvPr id="84994"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noFill/>
        </p:spPr>
      </p:sp>
      <p:sp>
        <p:nvSpPr>
          <p:cNvPr id="87042"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90114"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noFill/>
        </p:spPr>
      </p:sp>
      <p:sp>
        <p:nvSpPr>
          <p:cNvPr id="92162"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txBox="1">
            <a:spLocks noGrp="1" noChangeArrowheads="1"/>
          </p:cNvSpPr>
          <p:nvPr/>
        </p:nvSpPr>
        <p:spPr bwMode="auto">
          <a:xfrm>
            <a:off x="3887788" y="8686800"/>
            <a:ext cx="2970212" cy="457200"/>
          </a:xfrm>
          <a:prstGeom prst="rect">
            <a:avLst/>
          </a:prstGeom>
          <a:noFill/>
          <a:ln w="9525">
            <a:noFill/>
            <a:miter lim="800000"/>
            <a:headEnd/>
            <a:tailEnd/>
          </a:ln>
        </p:spPr>
        <p:txBody>
          <a:bodyPr lIns="88844" tIns="44421" rIns="88844" bIns="44421" anchor="b"/>
          <a:lstStyle/>
          <a:p>
            <a:pPr algn="r" defTabSz="884238" eaLnBrk="0" hangingPunct="0"/>
            <a:fld id="{458948C2-7DF9-4639-9A39-0D7C9FDB290C}" type="slidenum">
              <a:rPr lang="en-CA" altLang="en-US" sz="1100">
                <a:latin typeface="Times New Roman" pitchFamily="18" charset="0"/>
              </a:rPr>
              <a:pPr algn="r" defTabSz="884238" eaLnBrk="0" hangingPunct="0"/>
              <a:t>28</a:t>
            </a:fld>
            <a:endParaRPr lang="en-CA" altLang="en-US" sz="1100">
              <a:latin typeface="Times New Roman" pitchFamily="18" charset="0"/>
            </a:endParaRPr>
          </a:p>
        </p:txBody>
      </p:sp>
      <p:sp>
        <p:nvSpPr>
          <p:cNvPr id="95234" name="Rectangle 2"/>
          <p:cNvSpPr>
            <a:spLocks noGrp="1" noRot="1" noChangeAspect="1" noChangeArrowheads="1" noTextEdit="1"/>
          </p:cNvSpPr>
          <p:nvPr>
            <p:ph type="sldImg"/>
          </p:nvPr>
        </p:nvSpPr>
        <p:spPr>
          <a:xfrm>
            <a:off x="996950" y="571500"/>
            <a:ext cx="4872038" cy="3654425"/>
          </a:xfrm>
          <a:noFill/>
          <a:ln cap="flat">
            <a:solidFill>
              <a:schemeClr val="tx1"/>
            </a:solidFill>
          </a:ln>
        </p:spPr>
      </p:sp>
      <p:sp>
        <p:nvSpPr>
          <p:cNvPr id="95235" name="Rectangle 4"/>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noFill/>
        </p:spPr>
      </p:sp>
      <p:sp>
        <p:nvSpPr>
          <p:cNvPr id="97282"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noFill/>
        </p:spPr>
      </p:sp>
      <p:sp>
        <p:nvSpPr>
          <p:cNvPr id="22530"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a:noFill/>
        </p:spPr>
      </p:sp>
      <p:sp>
        <p:nvSpPr>
          <p:cNvPr id="99330"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ChangeArrowheads="1" noTextEdit="1"/>
          </p:cNvSpPr>
          <p:nvPr>
            <p:ph type="sldImg"/>
          </p:nvPr>
        </p:nvSpPr>
        <p:spPr>
          <a:noFill/>
        </p:spPr>
      </p:sp>
      <p:sp>
        <p:nvSpPr>
          <p:cNvPr id="101378"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noFill/>
        </p:spPr>
      </p:sp>
      <p:sp>
        <p:nvSpPr>
          <p:cNvPr id="62466"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noFill/>
        </p:spPr>
      </p:sp>
      <p:sp>
        <p:nvSpPr>
          <p:cNvPr id="28674"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31746"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noFill/>
        </p:spPr>
      </p:sp>
      <p:sp>
        <p:nvSpPr>
          <p:cNvPr id="33794"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xfrm>
            <a:off x="1019175" y="577850"/>
            <a:ext cx="4921250" cy="3690938"/>
          </a:xfrm>
          <a:noFill/>
          <a:ln cap="flat">
            <a:solidFill>
              <a:schemeClr val="tx1"/>
            </a:solidFill>
          </a:ln>
        </p:spPr>
      </p:sp>
      <p:sp>
        <p:nvSpPr>
          <p:cNvPr id="81922" name="Rectangle 3"/>
          <p:cNvSpPr>
            <a:spLocks noGrp="1" noChangeArrowheads="1"/>
          </p:cNvSpPr>
          <p:nvPr>
            <p:ph type="body" idx="1"/>
          </p:nvPr>
        </p:nvSpPr>
        <p:spPr>
          <a:noFill/>
        </p:spPr>
        <p:txBody>
          <a:bodyPr/>
          <a:lstStyle/>
          <a:p>
            <a:endParaRPr lang="en-C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noFill/>
        </p:spPr>
      </p:sp>
      <p:sp>
        <p:nvSpPr>
          <p:cNvPr id="38914" name="Rectangle 3"/>
          <p:cNvSpPr>
            <a:spLocks noGrp="1" noChangeArrowheads="1"/>
          </p:cNvSpPr>
          <p:nvPr>
            <p:ph type="body" idx="1"/>
          </p:nvPr>
        </p:nvSpPr>
        <p:spPr>
          <a:noFill/>
        </p:spPr>
        <p:txBody>
          <a:bodyPr lIns="92444" tIns="46222" rIns="92444" bIns="46222"/>
          <a:lstStyle/>
          <a:p>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4FD08C67-AD84-4B90-8CF4-457C610D3F2E}" type="datetimeFigureOut">
              <a:rPr lang="en-CA" altLang="en-US"/>
              <a:pPr>
                <a:defRPr/>
              </a:pPr>
              <a:t>2022-04-05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35DD0521-AFBA-4021-95DF-7C21B4E8F160}" type="datetimeFigureOut">
              <a:rPr lang="en-CA" altLang="en-US"/>
              <a:pPr>
                <a:defRPr/>
              </a:pPr>
              <a:t>2022-04-05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1DAADCCA-8421-4E75-9C2F-96AF67B13E3F}" type="datetimeFigureOut">
              <a:rPr lang="en-CA" altLang="en-US"/>
              <a:pPr>
                <a:defRPr/>
              </a:pPr>
              <a:t>2022-04-05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2888" y="46038"/>
            <a:ext cx="8229600" cy="633412"/>
          </a:xfrm>
        </p:spPr>
        <p:txBody>
          <a:bodyPr/>
          <a:lstStyle/>
          <a:p>
            <a:r>
              <a:rPr lang="en-US"/>
              <a:t>Click to edit Master title style</a:t>
            </a:r>
            <a:endParaRPr lang="en-CA"/>
          </a:p>
        </p:txBody>
      </p:sp>
      <p:sp>
        <p:nvSpPr>
          <p:cNvPr id="3" name="Chart Placeholder 2"/>
          <p:cNvSpPr>
            <a:spLocks noGrp="1"/>
          </p:cNvSpPr>
          <p:nvPr>
            <p:ph type="chart" idx="1"/>
          </p:nvPr>
        </p:nvSpPr>
        <p:spPr>
          <a:xfrm>
            <a:off x="457200" y="1600200"/>
            <a:ext cx="8229600" cy="4525963"/>
          </a:xfrm>
        </p:spPr>
        <p:txBody>
          <a:bodyPr/>
          <a:lstStyle/>
          <a:p>
            <a:pPr lvl="0"/>
            <a:endParaRPr lang="en-CA" noProof="0"/>
          </a:p>
        </p:txBody>
      </p:sp>
      <p:sp>
        <p:nvSpPr>
          <p:cNvPr id="4" name="Date Placeholder 3"/>
          <p:cNvSpPr>
            <a:spLocks noGrp="1"/>
          </p:cNvSpPr>
          <p:nvPr>
            <p:ph type="dt" sz="half" idx="10"/>
          </p:nvPr>
        </p:nvSpPr>
        <p:spPr/>
        <p:txBody>
          <a:bodyPr/>
          <a:lstStyle>
            <a:lvl1pPr>
              <a:defRPr/>
            </a:lvl1pPr>
          </a:lstStyle>
          <a:p>
            <a:pPr>
              <a:defRPr/>
            </a:pPr>
            <a:fld id="{6E44FF6C-CB3C-4FB9-9AA7-64EB92C1202C}" type="datetimeFigureOut">
              <a:rPr lang="en-CA" altLang="en-US"/>
              <a:pPr>
                <a:defRPr/>
              </a:pPr>
              <a:t>2022-04-05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42888" y="46038"/>
            <a:ext cx="8443912" cy="6080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3" name="Date Placeholder 3"/>
          <p:cNvSpPr>
            <a:spLocks noGrp="1"/>
          </p:cNvSpPr>
          <p:nvPr>
            <p:ph type="dt" sz="half" idx="10"/>
          </p:nvPr>
        </p:nvSpPr>
        <p:spPr/>
        <p:txBody>
          <a:bodyPr/>
          <a:lstStyle>
            <a:lvl1pPr>
              <a:defRPr/>
            </a:lvl1pPr>
          </a:lstStyle>
          <a:p>
            <a:pPr>
              <a:defRPr/>
            </a:pPr>
            <a:fld id="{D1AB5381-F63A-40D7-94B6-AAC28DCCD23D}" type="datetimeFigureOut">
              <a:rPr lang="en-CA" altLang="en-US"/>
              <a:pPr>
                <a:defRPr/>
              </a:pPr>
              <a:t>2022-04-05</a:t>
            </a:fld>
            <a:endParaRPr lang="en-CA" altLang="en-US"/>
          </a:p>
        </p:txBody>
      </p:sp>
      <p:sp>
        <p:nvSpPr>
          <p:cNvPr id="4"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FDE74272-873A-4494-A53F-B2F5B23998A4}" type="datetimeFigureOut">
              <a:rPr lang="en-CA" altLang="en-US"/>
              <a:pPr>
                <a:defRPr/>
              </a:pPr>
              <a:t>2022-04-05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5AFCACB-04D8-4C18-AEB6-35DE366101FA}" type="datetimeFigureOut">
              <a:rPr lang="en-CA" altLang="en-US"/>
              <a:pPr>
                <a:defRPr/>
              </a:pPr>
              <a:t>2022-04-05</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fld id="{68A4B3C7-9075-4BF1-AB6B-641C41744737}" type="datetimeFigureOut">
              <a:rPr lang="en-CA" altLang="en-US"/>
              <a:pPr>
                <a:defRPr/>
              </a:pPr>
              <a:t>2022-04-05</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fld id="{EF51EC1C-7A26-4769-BF7E-65A3727B6815}" type="datetimeFigureOut">
              <a:rPr lang="en-CA" altLang="en-US"/>
              <a:pPr>
                <a:defRPr/>
              </a:pPr>
              <a:t>2022-04-05</a:t>
            </a:fld>
            <a:endParaRPr lang="en-CA" altLang="en-US"/>
          </a:p>
        </p:txBody>
      </p:sp>
      <p:sp>
        <p:nvSpPr>
          <p:cNvPr id="8"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87957026-A1CF-41E2-B34D-8776AE4FF1B1}" type="datetimeFigureOut">
              <a:rPr lang="en-CA" altLang="en-US"/>
              <a:pPr>
                <a:defRPr/>
              </a:pPr>
              <a:t>2022-04-05</a:t>
            </a:fld>
            <a:endParaRPr lang="en-CA" altLang="en-US"/>
          </a:p>
        </p:txBody>
      </p:sp>
      <p:sp>
        <p:nvSpPr>
          <p:cNvPr id="4"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D610EE-A0D9-4FF2-B798-22587AFF8120}" type="datetimeFigureOut">
              <a:rPr lang="en-CA" altLang="en-US"/>
              <a:pPr>
                <a:defRPr/>
              </a:pPr>
              <a:t>2022-04-05</a:t>
            </a:fld>
            <a:endParaRPr lang="en-CA" altLang="en-US"/>
          </a:p>
        </p:txBody>
      </p:sp>
      <p:sp>
        <p:nvSpPr>
          <p:cNvPr id="3"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D83902D-C197-4BD6-ABF2-6726DA3D7555}" type="datetimeFigureOut">
              <a:rPr lang="en-CA" altLang="en-US"/>
              <a:pPr>
                <a:defRPr/>
              </a:pPr>
              <a:t>2022-04-05</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CE6C0BE-9C19-463E-B94E-E432E3D102F8}" type="datetimeFigureOut">
              <a:rPr lang="en-CA" altLang="en-US"/>
              <a:pPr>
                <a:defRPr/>
              </a:pPr>
              <a:t>2022-04-05</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42888" y="46038"/>
            <a:ext cx="8229600"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eaLnBrk="1" hangingPunct="1">
              <a:defRPr sz="1200" b="0">
                <a:solidFill>
                  <a:srgbClr val="898989"/>
                </a:solidFill>
                <a:latin typeface="Calibri" panose="020F0502020204030204" pitchFamily="34" charset="0"/>
                <a:ea typeface="MS PGothic" panose="020B0600070205080204" pitchFamily="34" charset="-128"/>
                <a:cs typeface="+mn-cs"/>
              </a:defRPr>
            </a:lvl1pPr>
          </a:lstStyle>
          <a:p>
            <a:pPr>
              <a:defRPr/>
            </a:pPr>
            <a:fld id="{F6E03270-2DD5-49D5-87EC-849A688C8D6D}" type="datetimeFigureOut">
              <a:rPr lang="en-CA" altLang="en-US"/>
              <a:pPr>
                <a:defRPr/>
              </a:pPr>
              <a:t>2022-04-05</a:t>
            </a:fld>
            <a:endParaRPr lang="en-CA"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0">
                <a:solidFill>
                  <a:schemeClr val="tx1">
                    <a:tint val="75000"/>
                  </a:schemeClr>
                </a:solidFill>
                <a:latin typeface="+mn-lt"/>
                <a:ea typeface="+mn-ea"/>
                <a:cs typeface="+mn-cs"/>
              </a:defRPr>
            </a:lvl1pPr>
          </a:lstStyle>
          <a:p>
            <a:pPr>
              <a:defRPr/>
            </a:pPr>
            <a:endParaRPr lang="en-CA"/>
          </a:p>
        </p:txBody>
      </p:sp>
      <p:sp>
        <p:nvSpPr>
          <p:cNvPr id="9" name="Text Box 195"/>
          <p:cNvSpPr txBox="1">
            <a:spLocks noChangeArrowheads="1"/>
          </p:cNvSpPr>
          <p:nvPr userDrawn="1"/>
        </p:nvSpPr>
        <p:spPr bwMode="auto">
          <a:xfrm>
            <a:off x="7354888" y="6492875"/>
            <a:ext cx="1789112" cy="361950"/>
          </a:xfrm>
          <a:prstGeom prst="rect">
            <a:avLst/>
          </a:prstGeom>
          <a:noFill/>
          <a:ln>
            <a:noFill/>
          </a:ln>
          <a:effectLst/>
        </p:spPr>
        <p:txBody>
          <a:bodyPr wrap="none" lIns="85593" tIns="42045" rIns="85593" bIns="42045">
            <a:spAutoFit/>
          </a:bodyPr>
          <a:lstStyle>
            <a:lvl1pPr algn="r" eaLnBrk="0" hangingPunct="0">
              <a:spcBef>
                <a:spcPct val="50000"/>
              </a:spcBef>
              <a:buFont typeface="Wingdings" panose="05000000000000000000" pitchFamily="2" charset="2"/>
              <a:defRPr sz="1200">
                <a:solidFill>
                  <a:schemeClr val="tx1"/>
                </a:solidFill>
                <a:latin typeface="Tahoma" panose="020B0604030504040204" pitchFamily="34" charset="0"/>
              </a:defRPr>
            </a:lvl1pPr>
            <a:lvl2pPr marL="742950" indent="-285750" algn="r" eaLnBrk="0" hangingPunct="0">
              <a:spcBef>
                <a:spcPct val="50000"/>
              </a:spcBef>
              <a:buFont typeface="Wingdings" panose="05000000000000000000" pitchFamily="2" charset="2"/>
              <a:defRPr sz="1200">
                <a:solidFill>
                  <a:schemeClr val="tx1"/>
                </a:solidFill>
                <a:latin typeface="Tahoma" panose="020B0604030504040204" pitchFamily="34" charset="0"/>
              </a:defRPr>
            </a:lvl2pPr>
            <a:lvl3pPr marL="1143000" indent="-228600" algn="r" eaLnBrk="0" hangingPunct="0">
              <a:spcBef>
                <a:spcPct val="50000"/>
              </a:spcBef>
              <a:buFont typeface="Wingdings" panose="05000000000000000000" pitchFamily="2" charset="2"/>
              <a:defRPr sz="1200">
                <a:solidFill>
                  <a:schemeClr val="tx1"/>
                </a:solidFill>
                <a:latin typeface="Tahoma" panose="020B0604030504040204" pitchFamily="34" charset="0"/>
              </a:defRPr>
            </a:lvl3pPr>
            <a:lvl4pPr marL="1600200" indent="-228600" algn="r" eaLnBrk="0" hangingPunct="0">
              <a:spcBef>
                <a:spcPct val="50000"/>
              </a:spcBef>
              <a:buFont typeface="Wingdings" panose="05000000000000000000" pitchFamily="2" charset="2"/>
              <a:defRPr sz="1200">
                <a:solidFill>
                  <a:schemeClr val="tx1"/>
                </a:solidFill>
                <a:latin typeface="Tahoma" panose="020B0604030504040204" pitchFamily="34" charset="0"/>
              </a:defRPr>
            </a:lvl4pPr>
            <a:lvl5pPr marL="2057400" indent="-228600" algn="r" eaLnBrk="0" hangingPunct="0">
              <a:spcBef>
                <a:spcPct val="50000"/>
              </a:spcBef>
              <a:buFont typeface="Wingdings" panose="05000000000000000000" pitchFamily="2" charset="2"/>
              <a:defRPr sz="1200">
                <a:solidFill>
                  <a:schemeClr val="tx1"/>
                </a:solidFill>
                <a:latin typeface="Tahoma" panose="020B0604030504040204" pitchFamily="34" charset="0"/>
              </a:defRPr>
            </a:lvl5pPr>
            <a:lvl6pPr marL="2514600" indent="-228600" algn="r" eaLnBrk="0" fontAlgn="base" hangingPunct="0">
              <a:spcBef>
                <a:spcPct val="50000"/>
              </a:spcBef>
              <a:spcAft>
                <a:spcPct val="0"/>
              </a:spcAft>
              <a:buFont typeface="Wingdings" panose="05000000000000000000" pitchFamily="2" charset="2"/>
              <a:defRPr sz="1200">
                <a:solidFill>
                  <a:schemeClr val="tx1"/>
                </a:solidFill>
                <a:latin typeface="Tahoma" panose="020B0604030504040204" pitchFamily="34" charset="0"/>
              </a:defRPr>
            </a:lvl6pPr>
            <a:lvl7pPr marL="2971800" indent="-228600" algn="r" eaLnBrk="0" fontAlgn="base" hangingPunct="0">
              <a:spcBef>
                <a:spcPct val="50000"/>
              </a:spcBef>
              <a:spcAft>
                <a:spcPct val="0"/>
              </a:spcAft>
              <a:buFont typeface="Wingdings" panose="05000000000000000000" pitchFamily="2" charset="2"/>
              <a:defRPr sz="1200">
                <a:solidFill>
                  <a:schemeClr val="tx1"/>
                </a:solidFill>
                <a:latin typeface="Tahoma" panose="020B0604030504040204" pitchFamily="34" charset="0"/>
              </a:defRPr>
            </a:lvl7pPr>
            <a:lvl8pPr marL="3429000" indent="-228600" algn="r" eaLnBrk="0" fontAlgn="base" hangingPunct="0">
              <a:spcBef>
                <a:spcPct val="50000"/>
              </a:spcBef>
              <a:spcAft>
                <a:spcPct val="0"/>
              </a:spcAft>
              <a:buFont typeface="Wingdings" panose="05000000000000000000" pitchFamily="2" charset="2"/>
              <a:defRPr sz="1200">
                <a:solidFill>
                  <a:schemeClr val="tx1"/>
                </a:solidFill>
                <a:latin typeface="Tahoma" panose="020B0604030504040204" pitchFamily="34" charset="0"/>
              </a:defRPr>
            </a:lvl8pPr>
            <a:lvl9pPr marL="3886200" indent="-228600" algn="r" eaLnBrk="0" fontAlgn="base" hangingPunct="0">
              <a:spcBef>
                <a:spcPct val="50000"/>
              </a:spcBef>
              <a:spcAft>
                <a:spcPct val="0"/>
              </a:spcAft>
              <a:buFont typeface="Wingdings" panose="05000000000000000000" pitchFamily="2" charset="2"/>
              <a:defRPr sz="1200">
                <a:solidFill>
                  <a:schemeClr val="tx1"/>
                </a:solidFill>
                <a:latin typeface="Tahoma" panose="020B0604030504040204" pitchFamily="34" charset="0"/>
              </a:defRPr>
            </a:lvl9pPr>
          </a:lstStyle>
          <a:p>
            <a:pPr>
              <a:defRPr/>
            </a:pPr>
            <a:r>
              <a:rPr lang="en-US" altLang="en-US" sz="1000" b="0" dirty="0">
                <a:latin typeface="Arial" panose="020B0604020202020204" pitchFamily="34" charset="0"/>
                <a:cs typeface="Arial" panose="020B0604020202020204" pitchFamily="34" charset="0"/>
              </a:rPr>
              <a:t>Copyright </a:t>
            </a:r>
            <a:r>
              <a:rPr lang="en-US" altLang="en-US" sz="1000" b="0" dirty="0">
                <a:latin typeface="Arial" panose="020B0604020202020204" pitchFamily="34" charset="0"/>
                <a:cs typeface="+mn-cs"/>
              </a:rPr>
              <a:t>2021</a:t>
            </a:r>
            <a:br>
              <a:rPr lang="en-US" altLang="en-US" sz="1000" b="0" dirty="0">
                <a:latin typeface="Arial" panose="020B0604020202020204" pitchFamily="34" charset="0"/>
                <a:cs typeface="+mn-cs"/>
              </a:rPr>
            </a:br>
            <a:r>
              <a:rPr lang="en-US" altLang="en-US" sz="800" b="0" dirty="0">
                <a:solidFill>
                  <a:srgbClr val="4D4D4D"/>
                </a:solidFill>
                <a:latin typeface="Arial" panose="020B0604020202020204" pitchFamily="34" charset="0"/>
                <a:cs typeface="+mn-cs"/>
              </a:rPr>
              <a:t>No reproduction without permission</a:t>
            </a:r>
          </a:p>
        </p:txBody>
      </p:sp>
      <p:sp>
        <p:nvSpPr>
          <p:cNvPr id="7" name="Rectangle 6"/>
          <p:cNvSpPr/>
          <p:nvPr userDrawn="1"/>
        </p:nvSpPr>
        <p:spPr bwMode="auto">
          <a:xfrm>
            <a:off x="8743950" y="6183313"/>
            <a:ext cx="300038" cy="314325"/>
          </a:xfrm>
          <a:prstGeom prst="rect">
            <a:avLst/>
          </a:prstGeom>
          <a:solidFill>
            <a:srgbClr val="3E67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b="0"/>
          </a:p>
        </p:txBody>
      </p:sp>
      <p:sp>
        <p:nvSpPr>
          <p:cNvPr id="8" name="Rectangle 3"/>
          <p:cNvSpPr>
            <a:spLocks noChangeArrowheads="1"/>
          </p:cNvSpPr>
          <p:nvPr userDrawn="1"/>
        </p:nvSpPr>
        <p:spPr bwMode="auto">
          <a:xfrm>
            <a:off x="8677275" y="6107113"/>
            <a:ext cx="431800" cy="360362"/>
          </a:xfrm>
          <a:prstGeom prst="rect">
            <a:avLst/>
          </a:prstGeom>
          <a:noFill/>
          <a:ln>
            <a:noFill/>
          </a:ln>
        </p:spPr>
        <p:txBody>
          <a:bodyPr lIns="96480" tIns="48240" rIns="96480" bIns="48240" anchor="b"/>
          <a:lstStyle>
            <a:lvl1pPr defTabSz="449263">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1pPr>
            <a:lvl2pPr marL="742950" indent="-285750" defTabSz="449263">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2pPr>
            <a:lvl3pPr marL="1143000" indent="-228600" defTabSz="449263">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3pPr>
            <a:lvl4pPr marL="1600200" indent="-228600" defTabSz="449263">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4pPr>
            <a:lvl5pPr marL="2057400" indent="-228600" defTabSz="449263">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914400" algn="l"/>
                <a:tab pos="1828800" algn="l"/>
                <a:tab pos="2743200" algn="l"/>
                <a:tab pos="3657600" algn="l"/>
                <a:tab pos="4572000" algn="l"/>
                <a:tab pos="5486400" algn="l"/>
                <a:tab pos="6400800" algn="l"/>
                <a:tab pos="7315200" algn="l"/>
                <a:tab pos="8229600" algn="l"/>
                <a:tab pos="9144000" algn="l"/>
                <a:tab pos="10058400" algn="l"/>
              </a:tabLst>
              <a:defRPr b="1">
                <a:solidFill>
                  <a:schemeClr val="tx1"/>
                </a:solidFill>
                <a:latin typeface="Arial" panose="020B0604020202020204" pitchFamily="34" charset="0"/>
                <a:ea typeface="MS PGothic" panose="020B0600070205080204" pitchFamily="34" charset="-128"/>
              </a:defRPr>
            </a:lvl9pPr>
          </a:lstStyle>
          <a:p>
            <a:pPr algn="ctr">
              <a:spcBef>
                <a:spcPts val="225"/>
              </a:spcBef>
              <a:buFont typeface="Arial" panose="020B0604020202020204" pitchFamily="34" charset="0"/>
              <a:buNone/>
              <a:defRPr/>
            </a:pPr>
            <a:fld id="{493ADDC9-C625-4975-B20D-EAD30C77BFD8}" type="slidenum">
              <a:rPr lang="en-US" altLang="en-US" sz="1200" smtClean="0">
                <a:solidFill>
                  <a:schemeClr val="bg1"/>
                </a:solidFill>
                <a:latin typeface="Century Gothic" panose="020B0502020202020204" pitchFamily="34" charset="0"/>
                <a:cs typeface="Times New Roman" panose="02020603050405020304" pitchFamily="18" charset="0"/>
              </a:rPr>
              <a:pPr algn="ctr">
                <a:spcBef>
                  <a:spcPts val="225"/>
                </a:spcBef>
                <a:buFont typeface="Arial" panose="020B0604020202020204" pitchFamily="34" charset="0"/>
                <a:buNone/>
                <a:defRPr/>
              </a:pPr>
              <a:t>‹#›</a:t>
            </a:fld>
            <a:endParaRPr lang="en-US" altLang="en-US" sz="1200">
              <a:solidFill>
                <a:schemeClr val="bg1"/>
              </a:solidFill>
              <a:latin typeface="Century Gothic" panose="020B0502020202020204" pitchFamily="34"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l" rtl="0" eaLnBrk="0" fontAlgn="base" hangingPunct="0">
        <a:spcBef>
          <a:spcPct val="0"/>
        </a:spcBef>
        <a:spcAft>
          <a:spcPct val="0"/>
        </a:spcAft>
        <a:defRPr sz="2400" b="1" kern="1200">
          <a:solidFill>
            <a:srgbClr val="002060"/>
          </a:solidFill>
          <a:latin typeface="Lucida Sans" pitchFamily="34" charset="0"/>
          <a:ea typeface="MS PGothic" panose="020B0600070205080204" pitchFamily="34" charset="-128"/>
          <a:cs typeface="MS PGothic" charset="0"/>
        </a:defRPr>
      </a:lvl1pPr>
      <a:lvl2pPr algn="l" rtl="0" eaLnBrk="0" fontAlgn="base" hangingPunct="0">
        <a:spcBef>
          <a:spcPct val="0"/>
        </a:spcBef>
        <a:spcAft>
          <a:spcPct val="0"/>
        </a:spcAft>
        <a:defRPr sz="2400" b="1">
          <a:solidFill>
            <a:srgbClr val="002060"/>
          </a:solidFill>
          <a:latin typeface="Lucida Sans" pitchFamily="34" charset="0"/>
          <a:ea typeface="MS PGothic" panose="020B0600070205080204" pitchFamily="34" charset="-128"/>
          <a:cs typeface="MS PGothic" charset="0"/>
        </a:defRPr>
      </a:lvl2pPr>
      <a:lvl3pPr algn="l" rtl="0" eaLnBrk="0" fontAlgn="base" hangingPunct="0">
        <a:spcBef>
          <a:spcPct val="0"/>
        </a:spcBef>
        <a:spcAft>
          <a:spcPct val="0"/>
        </a:spcAft>
        <a:defRPr sz="2400" b="1">
          <a:solidFill>
            <a:srgbClr val="002060"/>
          </a:solidFill>
          <a:latin typeface="Lucida Sans" pitchFamily="34" charset="0"/>
          <a:ea typeface="MS PGothic" panose="020B0600070205080204" pitchFamily="34" charset="-128"/>
          <a:cs typeface="MS PGothic" charset="0"/>
        </a:defRPr>
      </a:lvl3pPr>
      <a:lvl4pPr algn="l" rtl="0" eaLnBrk="0" fontAlgn="base" hangingPunct="0">
        <a:spcBef>
          <a:spcPct val="0"/>
        </a:spcBef>
        <a:spcAft>
          <a:spcPct val="0"/>
        </a:spcAft>
        <a:defRPr sz="2400" b="1">
          <a:solidFill>
            <a:srgbClr val="002060"/>
          </a:solidFill>
          <a:latin typeface="Lucida Sans" pitchFamily="34" charset="0"/>
          <a:ea typeface="MS PGothic" panose="020B0600070205080204" pitchFamily="34" charset="-128"/>
          <a:cs typeface="MS PGothic" charset="0"/>
        </a:defRPr>
      </a:lvl4pPr>
      <a:lvl5pPr algn="l" rtl="0" eaLnBrk="0" fontAlgn="base" hangingPunct="0">
        <a:spcBef>
          <a:spcPct val="0"/>
        </a:spcBef>
        <a:spcAft>
          <a:spcPct val="0"/>
        </a:spcAft>
        <a:defRPr sz="2400" b="1">
          <a:solidFill>
            <a:srgbClr val="002060"/>
          </a:solidFill>
          <a:latin typeface="Lucida Sans"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CC0000"/>
        </a:buClr>
        <a:buFont typeface="Arial" charset="0"/>
        <a:buChar char="»"/>
        <a:defRPr sz="1600" kern="1200">
          <a:solidFill>
            <a:schemeClr val="tx1"/>
          </a:solidFill>
          <a:latin typeface="Century Gothic" pitchFamily="34" charset="0"/>
          <a:ea typeface="MS PGothic" panose="020B0600070205080204" pitchFamily="34" charset="-128"/>
          <a:cs typeface="MS PGothic" charset="0"/>
        </a:defRPr>
      </a:lvl1pPr>
      <a:lvl2pPr marL="742950" indent="-285750" algn="l" rtl="0" eaLnBrk="0" fontAlgn="base" hangingPunct="0">
        <a:spcBef>
          <a:spcPct val="20000"/>
        </a:spcBef>
        <a:spcAft>
          <a:spcPct val="0"/>
        </a:spcAft>
        <a:buSzPct val="85000"/>
        <a:buChar char="•"/>
        <a:defRPr sz="1600" kern="1200">
          <a:solidFill>
            <a:schemeClr val="tx1"/>
          </a:solidFill>
          <a:latin typeface="Century Gothic" pitchFamily="34" charset="0"/>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charset="0"/>
        <a:defRPr sz="1600" kern="1200">
          <a:solidFill>
            <a:schemeClr val="tx1"/>
          </a:solidFill>
          <a:latin typeface="Century Gothic" pitchFamily="34" charset="0"/>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Century Gothic" pitchFamily="34" charset="0"/>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Century Gothic" pitchFamily="34" charset="0"/>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84263"/>
            <a:ext cx="9144000" cy="577850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2F5194"/>
              </a:solidFill>
            </a:endParaRPr>
          </a:p>
        </p:txBody>
      </p:sp>
      <p:pic>
        <p:nvPicPr>
          <p:cNvPr id="17410" name="Picture 2"/>
          <p:cNvPicPr>
            <a:picLocks noChangeAspect="1"/>
          </p:cNvPicPr>
          <p:nvPr/>
        </p:nvPicPr>
        <p:blipFill>
          <a:blip r:embed="rId3"/>
          <a:srcRect/>
          <a:stretch>
            <a:fillRect/>
          </a:stretch>
        </p:blipFill>
        <p:spPr bwMode="auto">
          <a:xfrm>
            <a:off x="7019925" y="5661025"/>
            <a:ext cx="1841500" cy="920750"/>
          </a:xfrm>
          <a:prstGeom prst="rect">
            <a:avLst/>
          </a:prstGeom>
          <a:noFill/>
          <a:ln w="9525">
            <a:noFill/>
            <a:miter lim="800000"/>
            <a:headEnd/>
            <a:tailEnd/>
          </a:ln>
        </p:spPr>
      </p:pic>
      <p:sp>
        <p:nvSpPr>
          <p:cNvPr id="19" name="Rectangle 18"/>
          <p:cNvSpPr/>
          <p:nvPr/>
        </p:nvSpPr>
        <p:spPr>
          <a:xfrm>
            <a:off x="-11113" y="1052513"/>
            <a:ext cx="9155113" cy="73025"/>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412" name="Rectangle 8"/>
          <p:cNvSpPr>
            <a:spLocks/>
          </p:cNvSpPr>
          <p:nvPr/>
        </p:nvSpPr>
        <p:spPr bwMode="auto">
          <a:xfrm>
            <a:off x="323850" y="2349500"/>
            <a:ext cx="8374063" cy="3241675"/>
          </a:xfrm>
          <a:prstGeom prst="rect">
            <a:avLst/>
          </a:prstGeom>
          <a:noFill/>
          <a:ln w="9525">
            <a:noFill/>
            <a:miter lim="800000"/>
            <a:headEnd/>
            <a:tailEnd/>
          </a:ln>
        </p:spPr>
        <p:txBody>
          <a:bodyPr anchor="ctr"/>
          <a:lstStyle/>
          <a:p>
            <a:pPr eaLnBrk="0" hangingPunct="0"/>
            <a:r>
              <a:rPr lang="en-CA" altLang="en-US" sz="4400" dirty="0">
                <a:solidFill>
                  <a:schemeClr val="bg1"/>
                </a:solidFill>
                <a:latin typeface="Century Gothic" pitchFamily="34" charset="0"/>
              </a:rPr>
              <a:t>Attitudes of GTA Residents to the Proposed Highway 413</a:t>
            </a:r>
            <a:br>
              <a:rPr lang="en-CA" altLang="en-US" sz="3600" dirty="0">
                <a:solidFill>
                  <a:schemeClr val="bg1"/>
                </a:solidFill>
                <a:latin typeface="Century Gothic" pitchFamily="34" charset="0"/>
              </a:rPr>
            </a:br>
            <a:br>
              <a:rPr lang="en-CA" altLang="en-US" sz="2400" dirty="0">
                <a:solidFill>
                  <a:schemeClr val="bg1"/>
                </a:solidFill>
                <a:latin typeface="Century Gothic" pitchFamily="34" charset="0"/>
              </a:rPr>
            </a:br>
            <a:r>
              <a:rPr lang="en-US" altLang="en-US" sz="2400" i="1" dirty="0">
                <a:solidFill>
                  <a:schemeClr val="bg1"/>
                </a:solidFill>
                <a:latin typeface="Century Gothic" pitchFamily="34" charset="0"/>
              </a:rPr>
              <a:t>Report</a:t>
            </a:r>
            <a:endParaRPr lang="en-CA" altLang="en-US" sz="2400" dirty="0">
              <a:solidFill>
                <a:schemeClr val="bg1"/>
              </a:solidFill>
              <a:latin typeface="Century Gothic" pitchFamily="34" charset="0"/>
            </a:endParaRPr>
          </a:p>
          <a:p>
            <a:pPr eaLnBrk="0" hangingPunct="0"/>
            <a:br>
              <a:rPr lang="en-CA" altLang="en-US" sz="2400" dirty="0">
                <a:solidFill>
                  <a:schemeClr val="bg1"/>
                </a:solidFill>
                <a:latin typeface="Century Gothic" pitchFamily="34" charset="0"/>
              </a:rPr>
            </a:br>
            <a:r>
              <a:rPr lang="en-US" altLang="en-US" sz="2400" i="1" dirty="0">
                <a:solidFill>
                  <a:schemeClr val="bg1"/>
                </a:solidFill>
                <a:latin typeface="Century Gothic" pitchFamily="34" charset="0"/>
              </a:rPr>
              <a:t>December 23,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592"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4595" name="Text Box 14"/>
          <p:cNvSpPr txBox="1">
            <a:spLocks noChangeArrowheads="1"/>
          </p:cNvSpPr>
          <p:nvPr/>
        </p:nvSpPr>
        <p:spPr bwMode="auto">
          <a:xfrm>
            <a:off x="250825" y="728663"/>
            <a:ext cx="8664575" cy="823912"/>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400" i="1">
                <a:solidFill>
                  <a:srgbClr val="D51814"/>
                </a:solidFill>
                <a:latin typeface="Century Gothic" pitchFamily="34" charset="0"/>
                <a:cs typeface="Times New Roman" pitchFamily="18" charset="0"/>
              </a:rPr>
              <a:t>Q.</a:t>
            </a:r>
            <a:r>
              <a:rPr lang="en-CA" altLang="en-US" sz="2400" b="0" i="1">
                <a:solidFill>
                  <a:srgbClr val="646464"/>
                </a:solidFill>
                <a:latin typeface="Century Gothic" pitchFamily="34" charset="0"/>
                <a:cs typeface="Times New Roman" pitchFamily="18" charset="0"/>
              </a:rPr>
              <a:t> 	</a:t>
            </a:r>
            <a:r>
              <a:rPr lang="en-US" altLang="en-US" sz="2400" b="0" i="1">
                <a:solidFill>
                  <a:srgbClr val="646464"/>
                </a:solidFill>
                <a:latin typeface="Century Gothic" pitchFamily="34" charset="0"/>
                <a:cs typeface="Times New Roman" pitchFamily="18" charset="0"/>
              </a:rPr>
              <a:t>Based on what you know, to what extent do you support or oppose the construction of Highway 413?</a:t>
            </a:r>
            <a:endParaRPr lang="en-CA" altLang="en-US" sz="2400" b="0" i="1">
              <a:solidFill>
                <a:srgbClr val="646464"/>
              </a:solidFill>
              <a:latin typeface="Century Gothic" pitchFamily="34" charset="0"/>
              <a:cs typeface="Times New Roman" pitchFamily="18" charset="0"/>
            </a:endParaRPr>
          </a:p>
        </p:txBody>
      </p:sp>
      <p:sp>
        <p:nvSpPr>
          <p:cNvPr id="24596"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10" name="Rectangle 20"/>
          <p:cNvSpPr>
            <a:spLocks noChangeArrowheads="1"/>
          </p:cNvSpPr>
          <p:nvPr/>
        </p:nvSpPr>
        <p:spPr bwMode="auto">
          <a:xfrm>
            <a:off x="36513" y="1839913"/>
            <a:ext cx="3348037" cy="438150"/>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Overall</a:t>
            </a:r>
            <a:endParaRPr lang="en-CA" altLang="en-US" sz="1400" b="0" dirty="0">
              <a:solidFill>
                <a:schemeClr val="bg1">
                  <a:lumMod val="50000"/>
                </a:schemeClr>
              </a:solidFill>
              <a:cs typeface="Arial" panose="020B0604020202020204" pitchFamily="34" charset="0"/>
            </a:endParaRPr>
          </a:p>
        </p:txBody>
      </p:sp>
      <p:sp>
        <p:nvSpPr>
          <p:cNvPr id="11" name="Rectangle 20"/>
          <p:cNvSpPr>
            <a:spLocks noChangeArrowheads="1"/>
          </p:cNvSpPr>
          <p:nvPr/>
        </p:nvSpPr>
        <p:spPr bwMode="auto">
          <a:xfrm>
            <a:off x="36513" y="4230688"/>
            <a:ext cx="3348037" cy="436562"/>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err="1">
                <a:cs typeface="Arial" panose="020B0604020202020204" pitchFamily="34" charset="0"/>
              </a:rPr>
              <a:t>Halton</a:t>
            </a:r>
            <a:endParaRPr lang="en-CA" altLang="en-US" sz="1400" b="0" dirty="0">
              <a:solidFill>
                <a:schemeClr val="bg1">
                  <a:lumMod val="50000"/>
                </a:schemeClr>
              </a:solidFill>
              <a:cs typeface="Arial" panose="020B0604020202020204" pitchFamily="34" charset="0"/>
            </a:endParaRPr>
          </a:p>
        </p:txBody>
      </p:sp>
      <p:sp>
        <p:nvSpPr>
          <p:cNvPr id="12" name="Rectangle 20"/>
          <p:cNvSpPr>
            <a:spLocks noChangeArrowheads="1"/>
          </p:cNvSpPr>
          <p:nvPr/>
        </p:nvSpPr>
        <p:spPr bwMode="auto">
          <a:xfrm>
            <a:off x="36513" y="5422900"/>
            <a:ext cx="3348037" cy="43656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York</a:t>
            </a:r>
            <a:endParaRPr lang="en-CA" altLang="en-US" sz="1400" b="0" dirty="0">
              <a:solidFill>
                <a:schemeClr val="bg1">
                  <a:lumMod val="50000"/>
                </a:schemeClr>
              </a:solidFill>
              <a:cs typeface="Arial" panose="020B0604020202020204" pitchFamily="34" charset="0"/>
            </a:endParaRPr>
          </a:p>
        </p:txBody>
      </p:sp>
      <p:sp>
        <p:nvSpPr>
          <p:cNvPr id="14" name="Rectangle 20"/>
          <p:cNvSpPr>
            <a:spLocks noChangeArrowheads="1"/>
          </p:cNvSpPr>
          <p:nvPr/>
        </p:nvSpPr>
        <p:spPr bwMode="auto">
          <a:xfrm>
            <a:off x="36513" y="4826000"/>
            <a:ext cx="3348037" cy="43656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Peel</a:t>
            </a:r>
            <a:endParaRPr lang="en-CA" altLang="en-US" sz="1400" b="0" dirty="0">
              <a:solidFill>
                <a:schemeClr val="bg1">
                  <a:lumMod val="50000"/>
                </a:schemeClr>
              </a:solidFill>
              <a:cs typeface="Arial" panose="020B0604020202020204" pitchFamily="34" charset="0"/>
            </a:endParaRPr>
          </a:p>
        </p:txBody>
      </p:sp>
      <p:sp>
        <p:nvSpPr>
          <p:cNvPr id="15" name="Rectangle 20"/>
          <p:cNvSpPr>
            <a:spLocks noChangeArrowheads="1"/>
          </p:cNvSpPr>
          <p:nvPr/>
        </p:nvSpPr>
        <p:spPr bwMode="auto">
          <a:xfrm>
            <a:off x="36513" y="3633788"/>
            <a:ext cx="3348037" cy="436562"/>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Durham</a:t>
            </a:r>
            <a:endParaRPr lang="en-CA" altLang="en-US" sz="1400" b="0" dirty="0">
              <a:solidFill>
                <a:schemeClr val="bg1">
                  <a:lumMod val="50000"/>
                </a:schemeClr>
              </a:solidFill>
              <a:cs typeface="Arial" panose="020B0604020202020204" pitchFamily="34" charset="0"/>
            </a:endParaRPr>
          </a:p>
        </p:txBody>
      </p:sp>
      <p:sp>
        <p:nvSpPr>
          <p:cNvPr id="16" name="Rectangle 20"/>
          <p:cNvSpPr>
            <a:spLocks noChangeArrowheads="1"/>
          </p:cNvSpPr>
          <p:nvPr/>
        </p:nvSpPr>
        <p:spPr bwMode="auto">
          <a:xfrm>
            <a:off x="36513" y="3038475"/>
            <a:ext cx="3348037" cy="43656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lvl="1" algn="r" eaLnBrk="0" hangingPunct="0">
              <a:lnSpc>
                <a:spcPct val="95000"/>
              </a:lnSpc>
              <a:spcBef>
                <a:spcPct val="0"/>
              </a:spcBef>
              <a:spcAft>
                <a:spcPct val="0"/>
              </a:spcAft>
              <a:buFontTx/>
              <a:buNone/>
              <a:defRPr/>
            </a:pPr>
            <a:r>
              <a:rPr lang="en-CA" altLang="en-US" sz="2400" b="0" dirty="0">
                <a:cs typeface="Arial" panose="020B0604020202020204" pitchFamily="34" charset="0"/>
              </a:rPr>
              <a:t>Toronto</a:t>
            </a:r>
            <a:endParaRPr lang="en-CA" altLang="en-US" sz="1400" b="0" dirty="0">
              <a:solidFill>
                <a:schemeClr val="bg1">
                  <a:lumMod val="50000"/>
                </a:schemeClr>
              </a:solidFill>
              <a:cs typeface="Arial" panose="020B0604020202020204" pitchFamily="34" charset="0"/>
            </a:endParaRPr>
          </a:p>
        </p:txBody>
      </p:sp>
      <p:sp>
        <p:nvSpPr>
          <p:cNvPr id="24603" name="Rectangle 4"/>
          <p:cNvSpPr>
            <a:spLocks/>
          </p:cNvSpPr>
          <p:nvPr/>
        </p:nvSpPr>
        <p:spPr bwMode="auto">
          <a:xfrm>
            <a:off x="250825" y="39688"/>
            <a:ext cx="6994525"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Support for Highway 413 by region</a:t>
            </a:r>
          </a:p>
        </p:txBody>
      </p:sp>
      <p:pic>
        <p:nvPicPr>
          <p:cNvPr id="24591" name="Picture 15">
            <a:extLst>
              <a:ext uri="{FF2B5EF4-FFF2-40B4-BE49-F238E27FC236}">
                <a16:creationId xmlns:a16="http://schemas.microsoft.com/office/drawing/2014/main" id="{992F1439-C5EC-4340-80B7-194708D898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798513"/>
            <a:ext cx="9012238" cy="6005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p:cNvSpPr>
          <p:nvPr>
            <p:ph type="body" idx="4294967295"/>
          </p:nvPr>
        </p:nvSpPr>
        <p:spPr>
          <a:xfrm>
            <a:off x="395288" y="1196975"/>
            <a:ext cx="8424862" cy="5327650"/>
          </a:xfrm>
        </p:spPr>
        <p:txBody>
          <a:bodyPr/>
          <a:lstStyle/>
          <a:p>
            <a:pPr>
              <a:spcBef>
                <a:spcPct val="30000"/>
              </a:spcBef>
            </a:pPr>
            <a:r>
              <a:rPr lang="en-CA" altLang="en-US" sz="2100" dirty="0">
                <a:solidFill>
                  <a:srgbClr val="404040"/>
                </a:solidFill>
              </a:rPr>
              <a:t>Respondents were asked to what extent they would support the construction of Highway 413 if it were funded primarily through tolls instead of tax dollars</a:t>
            </a:r>
          </a:p>
          <a:p>
            <a:pPr>
              <a:spcBef>
                <a:spcPct val="30000"/>
              </a:spcBef>
            </a:pPr>
            <a:r>
              <a:rPr lang="en-CA" altLang="en-US" sz="2100" dirty="0">
                <a:solidFill>
                  <a:srgbClr val="404040"/>
                </a:solidFill>
              </a:rPr>
              <a:t>Interestingly, the prospect of tolls appears to put off GTA residents</a:t>
            </a:r>
          </a:p>
          <a:p>
            <a:pPr lvl="1">
              <a:spcBef>
                <a:spcPct val="30000"/>
              </a:spcBef>
            </a:pPr>
            <a:r>
              <a:rPr lang="en-CA" altLang="en-US" sz="2100" dirty="0">
                <a:solidFill>
                  <a:srgbClr val="404040"/>
                </a:solidFill>
              </a:rPr>
              <a:t>Opposition to Highway 413 rises to 59% when it is presented as a toll-funded project (versus 49% when presented as a tax payer-funded initiative)</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6084" name="Rectangle 4"/>
          <p:cNvSpPr>
            <a:spLocks/>
          </p:cNvSpPr>
          <p:nvPr/>
        </p:nvSpPr>
        <p:spPr bwMode="auto">
          <a:xfrm>
            <a:off x="569913" y="144463"/>
            <a:ext cx="3167062"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Impacts of tolls</a:t>
            </a:r>
            <a:endParaRPr lang="en-US" altLang="en-US" sz="3200">
              <a:solidFill>
                <a:srgbClr val="FFFFFF"/>
              </a:solidFill>
              <a:latin typeface="Century Gothic"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5" name="Rectangle 20"/>
          <p:cNvSpPr>
            <a:spLocks noChangeArrowheads="1"/>
          </p:cNvSpPr>
          <p:nvPr/>
        </p:nvSpPr>
        <p:spPr bwMode="auto">
          <a:xfrm>
            <a:off x="369888" y="3357563"/>
            <a:ext cx="2932112" cy="495300"/>
          </a:xfrm>
          <a:prstGeom prst="rect">
            <a:avLst/>
          </a:prstGeom>
          <a:noFill/>
          <a:ln w="9525">
            <a:noFill/>
            <a:miter lim="800000"/>
            <a:headEnd/>
            <a:tailEnd/>
          </a:ln>
        </p:spPr>
        <p:txBody>
          <a:bodyPr wrap="none" lIns="90488" tIns="42863" rIns="90488" bIns="42863" anchor="ctr">
            <a:spAutoFit/>
          </a:bodyPr>
          <a:lstStyle/>
          <a:p>
            <a:pPr defTabSz="908050" eaLnBrk="0" hangingPunct="0">
              <a:lnSpc>
                <a:spcPct val="95000"/>
              </a:lnSpc>
            </a:pPr>
            <a:r>
              <a:rPr lang="en-CA" altLang="en-US" sz="2800"/>
              <a:t>With toll prompt</a:t>
            </a:r>
          </a:p>
        </p:txBody>
      </p:sp>
      <p:cxnSp>
        <p:nvCxnSpPr>
          <p:cNvPr id="30736"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12" name="Rectangle 11"/>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13" name="Rectangle 12"/>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30739" name="Rectangle 4"/>
          <p:cNvSpPr>
            <a:spLocks/>
          </p:cNvSpPr>
          <p:nvPr/>
        </p:nvSpPr>
        <p:spPr bwMode="auto">
          <a:xfrm>
            <a:off x="34925" y="71438"/>
            <a:ext cx="8948738" cy="522287"/>
          </a:xfrm>
          <a:prstGeom prst="rect">
            <a:avLst/>
          </a:prstGeom>
          <a:noFill/>
          <a:ln w="9525">
            <a:noFill/>
            <a:miter lim="800000"/>
            <a:headEnd/>
            <a:tailEnd/>
          </a:ln>
        </p:spPr>
        <p:txBody>
          <a:bodyPr wrap="none" anchor="ctr">
            <a:spAutoFit/>
          </a:bodyPr>
          <a:lstStyle/>
          <a:p>
            <a:pPr eaLnBrk="0" hangingPunct="0"/>
            <a:r>
              <a:rPr lang="en-CA" altLang="en-US" sz="2800">
                <a:solidFill>
                  <a:srgbClr val="FFFFFF"/>
                </a:solidFill>
                <a:latin typeface="Century Gothic" pitchFamily="34" charset="0"/>
              </a:rPr>
              <a:t>Support for a toll-funded Highway 413 construction</a:t>
            </a:r>
          </a:p>
        </p:txBody>
      </p:sp>
      <p:sp>
        <p:nvSpPr>
          <p:cNvPr id="30740" name="Text Box 14"/>
          <p:cNvSpPr txBox="1">
            <a:spLocks noChangeArrowheads="1"/>
          </p:cNvSpPr>
          <p:nvPr/>
        </p:nvSpPr>
        <p:spPr bwMode="auto">
          <a:xfrm>
            <a:off x="381000" y="3927475"/>
            <a:ext cx="8294688" cy="1146175"/>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300" i="1">
                <a:solidFill>
                  <a:srgbClr val="D51814"/>
                </a:solidFill>
                <a:latin typeface="Century Gothic" pitchFamily="34" charset="0"/>
                <a:cs typeface="Times New Roman" pitchFamily="18" charset="0"/>
              </a:rPr>
              <a:t>Q.</a:t>
            </a:r>
            <a:r>
              <a:rPr lang="en-CA" altLang="en-US" sz="2300" b="0" i="1">
                <a:solidFill>
                  <a:srgbClr val="646464"/>
                </a:solidFill>
                <a:latin typeface="Century Gothic" pitchFamily="34" charset="0"/>
                <a:cs typeface="Times New Roman" pitchFamily="18" charset="0"/>
              </a:rPr>
              <a:t> 	</a:t>
            </a:r>
            <a:r>
              <a:rPr lang="en-US" altLang="en-US" sz="2300" b="0" i="1">
                <a:solidFill>
                  <a:srgbClr val="646464"/>
                </a:solidFill>
                <a:latin typeface="Century Gothic" pitchFamily="34" charset="0"/>
                <a:cs typeface="Times New Roman" pitchFamily="18" charset="0"/>
              </a:rPr>
              <a:t>To what extent do you support or oppose the construction of Highway 413 if it were funded primarily through tolls instead of tax dollars?</a:t>
            </a:r>
            <a:endParaRPr lang="en-CA" altLang="en-US" sz="2300" b="0" i="1">
              <a:solidFill>
                <a:srgbClr val="646464"/>
              </a:solidFill>
              <a:latin typeface="Century Gothic" pitchFamily="34" charset="0"/>
              <a:cs typeface="Times New Roman" pitchFamily="18" charset="0"/>
            </a:endParaRPr>
          </a:p>
        </p:txBody>
      </p:sp>
      <p:sp>
        <p:nvSpPr>
          <p:cNvPr id="30741"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30742" name="Text Box 14"/>
          <p:cNvSpPr txBox="1">
            <a:spLocks noChangeArrowheads="1"/>
          </p:cNvSpPr>
          <p:nvPr/>
        </p:nvSpPr>
        <p:spPr bwMode="auto">
          <a:xfrm>
            <a:off x="381000" y="1547813"/>
            <a:ext cx="8294688" cy="793750"/>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300" i="1">
                <a:solidFill>
                  <a:srgbClr val="D51814"/>
                </a:solidFill>
                <a:latin typeface="Century Gothic" pitchFamily="34" charset="0"/>
                <a:cs typeface="Times New Roman" pitchFamily="18" charset="0"/>
              </a:rPr>
              <a:t>Q.</a:t>
            </a:r>
            <a:r>
              <a:rPr lang="en-CA" altLang="en-US" sz="2300" b="0" i="1">
                <a:solidFill>
                  <a:srgbClr val="646464"/>
                </a:solidFill>
                <a:latin typeface="Century Gothic" pitchFamily="34" charset="0"/>
                <a:cs typeface="Times New Roman" pitchFamily="18" charset="0"/>
              </a:rPr>
              <a:t> 	</a:t>
            </a:r>
            <a:r>
              <a:rPr lang="en-US" altLang="en-US" sz="2300" b="0" i="1">
                <a:solidFill>
                  <a:srgbClr val="646464"/>
                </a:solidFill>
                <a:latin typeface="Century Gothic" pitchFamily="34" charset="0"/>
                <a:cs typeface="Times New Roman" pitchFamily="18" charset="0"/>
              </a:rPr>
              <a:t>Based on what you know, to what extent do you support or oppose the construction of Highway 413?</a:t>
            </a:r>
            <a:endParaRPr lang="en-CA" altLang="en-US" sz="2300" b="0" i="1">
              <a:solidFill>
                <a:srgbClr val="646464"/>
              </a:solidFill>
              <a:latin typeface="Century Gothic" pitchFamily="34" charset="0"/>
              <a:cs typeface="Times New Roman" pitchFamily="18" charset="0"/>
            </a:endParaRPr>
          </a:p>
        </p:txBody>
      </p:sp>
      <p:sp>
        <p:nvSpPr>
          <p:cNvPr id="30743" name="Rectangle 22"/>
          <p:cNvSpPr>
            <a:spLocks noChangeArrowheads="1"/>
          </p:cNvSpPr>
          <p:nvPr/>
        </p:nvSpPr>
        <p:spPr bwMode="auto">
          <a:xfrm>
            <a:off x="369888" y="981075"/>
            <a:ext cx="3490912" cy="495300"/>
          </a:xfrm>
          <a:prstGeom prst="rect">
            <a:avLst/>
          </a:prstGeom>
          <a:noFill/>
          <a:ln w="9525">
            <a:noFill/>
            <a:miter lim="800000"/>
            <a:headEnd/>
            <a:tailEnd/>
          </a:ln>
        </p:spPr>
        <p:txBody>
          <a:bodyPr wrap="none" lIns="90488" tIns="42863" rIns="90488" bIns="42863" anchor="ctr">
            <a:spAutoFit/>
          </a:bodyPr>
          <a:lstStyle/>
          <a:p>
            <a:pPr defTabSz="908050" eaLnBrk="0" hangingPunct="0">
              <a:lnSpc>
                <a:spcPct val="95000"/>
              </a:lnSpc>
            </a:pPr>
            <a:r>
              <a:rPr lang="en-CA" altLang="en-US" sz="2800"/>
              <a:t>Without toll prompt</a:t>
            </a:r>
          </a:p>
        </p:txBody>
      </p:sp>
      <p:cxnSp>
        <p:nvCxnSpPr>
          <p:cNvPr id="3" name="Straight Connector 2"/>
          <p:cNvCxnSpPr/>
          <p:nvPr/>
        </p:nvCxnSpPr>
        <p:spPr>
          <a:xfrm>
            <a:off x="468313" y="3848100"/>
            <a:ext cx="8207375" cy="0"/>
          </a:xfrm>
          <a:prstGeom prst="line">
            <a:avLst/>
          </a:prstGeom>
          <a:ln w="3175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68313" y="1476375"/>
            <a:ext cx="8207375" cy="0"/>
          </a:xfrm>
          <a:prstGeom prst="line">
            <a:avLst/>
          </a:prstGeom>
          <a:ln w="31750">
            <a:solidFill>
              <a:schemeClr val="tx1"/>
            </a:solidFill>
          </a:ln>
        </p:spPr>
        <p:style>
          <a:lnRef idx="1">
            <a:schemeClr val="dk1"/>
          </a:lnRef>
          <a:fillRef idx="0">
            <a:schemeClr val="dk1"/>
          </a:fillRef>
          <a:effectRef idx="0">
            <a:schemeClr val="dk1"/>
          </a:effectRef>
          <a:fontRef idx="minor">
            <a:schemeClr val="tx1"/>
          </a:fontRef>
        </p:style>
      </p:cxnSp>
      <p:pic>
        <p:nvPicPr>
          <p:cNvPr id="30734" name="Picture 14">
            <a:extLst>
              <a:ext uri="{FF2B5EF4-FFF2-40B4-BE49-F238E27FC236}">
                <a16:creationId xmlns:a16="http://schemas.microsoft.com/office/drawing/2014/main" id="{C5B67F8B-0505-4E5D-B9A2-E08BC4ED28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1487488"/>
            <a:ext cx="9036050" cy="5037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Respondents were asked how often they believe they would use Highway 413 if it were built</a:t>
            </a:r>
          </a:p>
          <a:p>
            <a:pPr>
              <a:spcBef>
                <a:spcPct val="30000"/>
              </a:spcBef>
            </a:pPr>
            <a:r>
              <a:rPr lang="en-CA" altLang="en-US" sz="2100">
                <a:solidFill>
                  <a:srgbClr val="404040"/>
                </a:solidFill>
              </a:rPr>
              <a:t>Results suggest only a small portion of GTA residents would use the highway regularly, while two-thirds (67%) would rarely – if ever – use it</a:t>
            </a:r>
          </a:p>
          <a:p>
            <a:pPr lvl="1">
              <a:spcBef>
                <a:spcPct val="30000"/>
              </a:spcBef>
            </a:pPr>
            <a:r>
              <a:rPr lang="en-CA" altLang="en-US" sz="2100">
                <a:solidFill>
                  <a:srgbClr val="404040"/>
                </a:solidFill>
              </a:rPr>
              <a:t>14% say they would use the highway once per month or less, while 8% anticipate using it multiple times per month</a:t>
            </a:r>
          </a:p>
          <a:p>
            <a:pPr lvl="1">
              <a:spcBef>
                <a:spcPct val="30000"/>
              </a:spcBef>
            </a:pPr>
            <a:r>
              <a:rPr lang="en-CA" altLang="en-US" sz="2100">
                <a:solidFill>
                  <a:srgbClr val="404040"/>
                </a:solidFill>
              </a:rPr>
              <a:t>3% would use the highway several times per week and just 1% expect they would use it daily</a:t>
            </a:r>
          </a:p>
          <a:p>
            <a:pPr>
              <a:spcBef>
                <a:spcPct val="30000"/>
              </a:spcBef>
            </a:pPr>
            <a:r>
              <a:rPr lang="en-CA" altLang="en-US" sz="2100">
                <a:solidFill>
                  <a:srgbClr val="404040"/>
                </a:solidFill>
              </a:rPr>
              <a:t>Those who reside in Toronto and Durham are least likely to say they would use the highway (7% and 12%, respectively, would use the highway at least several times per month), while residents of Halton, York, and Peel are comparatively more likely to do so (17%, 17%, and 21%, respectively)</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4276" name="Rectangle 4"/>
          <p:cNvSpPr>
            <a:spLocks/>
          </p:cNvSpPr>
          <p:nvPr/>
        </p:nvSpPr>
        <p:spPr bwMode="auto">
          <a:xfrm>
            <a:off x="569913" y="144463"/>
            <a:ext cx="6556375"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Expected use of Highway 413 (i)</a:t>
            </a:r>
            <a:endParaRPr lang="en-US" altLang="en-US" sz="3200">
              <a:solidFill>
                <a:srgbClr val="FFFFFF"/>
              </a:solidFill>
              <a:latin typeface="Century Gothic"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880"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36883" name="Rectangle 4"/>
          <p:cNvSpPr>
            <a:spLocks/>
          </p:cNvSpPr>
          <p:nvPr/>
        </p:nvSpPr>
        <p:spPr bwMode="auto">
          <a:xfrm>
            <a:off x="250825" y="39688"/>
            <a:ext cx="6032500"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Expected use of Highway 413</a:t>
            </a:r>
          </a:p>
        </p:txBody>
      </p:sp>
      <p:sp>
        <p:nvSpPr>
          <p:cNvPr id="36884" name="Text Box 14"/>
          <p:cNvSpPr txBox="1">
            <a:spLocks noChangeArrowheads="1"/>
          </p:cNvSpPr>
          <p:nvPr/>
        </p:nvSpPr>
        <p:spPr bwMode="auto">
          <a:xfrm>
            <a:off x="250825" y="728663"/>
            <a:ext cx="8664575" cy="823912"/>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400" i="1">
                <a:solidFill>
                  <a:srgbClr val="D51814"/>
                </a:solidFill>
                <a:latin typeface="Century Gothic" pitchFamily="34" charset="0"/>
                <a:cs typeface="Times New Roman" pitchFamily="18" charset="0"/>
              </a:rPr>
              <a:t>Q.</a:t>
            </a:r>
            <a:r>
              <a:rPr lang="en-CA" altLang="en-US" sz="2400" b="0" i="1">
                <a:solidFill>
                  <a:srgbClr val="646464"/>
                </a:solidFill>
                <a:latin typeface="Century Gothic" pitchFamily="34" charset="0"/>
                <a:cs typeface="Times New Roman" pitchFamily="18" charset="0"/>
              </a:rPr>
              <a:t> 	</a:t>
            </a:r>
            <a:r>
              <a:rPr lang="en-US" altLang="en-US" sz="2400" b="0" i="1">
                <a:solidFill>
                  <a:srgbClr val="646464"/>
                </a:solidFill>
                <a:latin typeface="Century Gothic" pitchFamily="34" charset="0"/>
                <a:cs typeface="Times New Roman" pitchFamily="18" charset="0"/>
              </a:rPr>
              <a:t>If Highway 413 were built, how often do you believe you would use it?</a:t>
            </a:r>
            <a:endParaRPr lang="en-CA" altLang="en-US" sz="2400" b="0" i="1">
              <a:solidFill>
                <a:srgbClr val="646464"/>
              </a:solidFill>
              <a:latin typeface="Century Gothic" pitchFamily="34" charset="0"/>
              <a:cs typeface="Times New Roman" pitchFamily="18" charset="0"/>
            </a:endParaRPr>
          </a:p>
        </p:txBody>
      </p:sp>
      <p:sp>
        <p:nvSpPr>
          <p:cNvPr id="36885"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27" name="Rectangle 20"/>
          <p:cNvSpPr>
            <a:spLocks noChangeArrowheads="1"/>
          </p:cNvSpPr>
          <p:nvPr/>
        </p:nvSpPr>
        <p:spPr bwMode="auto">
          <a:xfrm>
            <a:off x="-11113" y="1724025"/>
            <a:ext cx="2530476" cy="37941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000" b="0" dirty="0">
                <a:cs typeface="Arial" panose="020B0604020202020204" pitchFamily="34" charset="0"/>
              </a:rPr>
              <a:t>Overall</a:t>
            </a:r>
            <a:endParaRPr lang="en-CA" altLang="en-US" sz="1200" b="0" dirty="0">
              <a:solidFill>
                <a:schemeClr val="bg1">
                  <a:lumMod val="50000"/>
                </a:schemeClr>
              </a:solidFill>
              <a:cs typeface="Arial" panose="020B0604020202020204" pitchFamily="34" charset="0"/>
            </a:endParaRPr>
          </a:p>
        </p:txBody>
      </p:sp>
      <p:sp>
        <p:nvSpPr>
          <p:cNvPr id="28" name="Rectangle 20"/>
          <p:cNvSpPr>
            <a:spLocks noChangeArrowheads="1"/>
          </p:cNvSpPr>
          <p:nvPr/>
        </p:nvSpPr>
        <p:spPr bwMode="auto">
          <a:xfrm>
            <a:off x="-11113" y="3540125"/>
            <a:ext cx="2530476" cy="37941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000" b="0" dirty="0" err="1">
                <a:cs typeface="Arial" panose="020B0604020202020204" pitchFamily="34" charset="0"/>
              </a:rPr>
              <a:t>Halton</a:t>
            </a:r>
            <a:endParaRPr lang="en-CA" altLang="en-US" sz="1200" b="0" dirty="0">
              <a:solidFill>
                <a:schemeClr val="bg1">
                  <a:lumMod val="50000"/>
                </a:schemeClr>
              </a:solidFill>
              <a:cs typeface="Arial" panose="020B0604020202020204" pitchFamily="34" charset="0"/>
            </a:endParaRPr>
          </a:p>
        </p:txBody>
      </p:sp>
      <p:sp>
        <p:nvSpPr>
          <p:cNvPr id="29" name="Rectangle 20"/>
          <p:cNvSpPr>
            <a:spLocks noChangeArrowheads="1"/>
          </p:cNvSpPr>
          <p:nvPr/>
        </p:nvSpPr>
        <p:spPr bwMode="auto">
          <a:xfrm>
            <a:off x="-11113" y="4454525"/>
            <a:ext cx="2530476" cy="37941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000" b="0" dirty="0">
                <a:cs typeface="Arial" panose="020B0604020202020204" pitchFamily="34" charset="0"/>
              </a:rPr>
              <a:t>York</a:t>
            </a:r>
            <a:endParaRPr lang="en-CA" altLang="en-US" sz="1200" b="0" dirty="0">
              <a:solidFill>
                <a:schemeClr val="bg1">
                  <a:lumMod val="50000"/>
                </a:schemeClr>
              </a:solidFill>
              <a:cs typeface="Arial" panose="020B0604020202020204" pitchFamily="34" charset="0"/>
            </a:endParaRPr>
          </a:p>
        </p:txBody>
      </p:sp>
      <p:sp>
        <p:nvSpPr>
          <p:cNvPr id="30" name="Rectangle 20"/>
          <p:cNvSpPr>
            <a:spLocks noChangeArrowheads="1"/>
          </p:cNvSpPr>
          <p:nvPr/>
        </p:nvSpPr>
        <p:spPr bwMode="auto">
          <a:xfrm>
            <a:off x="-11113" y="3998913"/>
            <a:ext cx="2530476" cy="377825"/>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000" b="0" dirty="0">
                <a:cs typeface="Arial" panose="020B0604020202020204" pitchFamily="34" charset="0"/>
              </a:rPr>
              <a:t>Peel</a:t>
            </a:r>
            <a:endParaRPr lang="en-CA" altLang="en-US" sz="1200" b="0" dirty="0">
              <a:solidFill>
                <a:schemeClr val="bg1">
                  <a:lumMod val="50000"/>
                </a:schemeClr>
              </a:solidFill>
              <a:cs typeface="Arial" panose="020B0604020202020204" pitchFamily="34" charset="0"/>
            </a:endParaRPr>
          </a:p>
        </p:txBody>
      </p:sp>
      <p:sp>
        <p:nvSpPr>
          <p:cNvPr id="31" name="Rectangle 20"/>
          <p:cNvSpPr>
            <a:spLocks noChangeArrowheads="1"/>
          </p:cNvSpPr>
          <p:nvPr/>
        </p:nvSpPr>
        <p:spPr bwMode="auto">
          <a:xfrm>
            <a:off x="-11113" y="3084513"/>
            <a:ext cx="2530476" cy="377825"/>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000" b="0" dirty="0">
                <a:cs typeface="Arial" panose="020B0604020202020204" pitchFamily="34" charset="0"/>
              </a:rPr>
              <a:t>Durham</a:t>
            </a:r>
            <a:endParaRPr lang="en-CA" altLang="en-US" sz="1200" b="0" dirty="0">
              <a:solidFill>
                <a:schemeClr val="bg1">
                  <a:lumMod val="50000"/>
                </a:schemeClr>
              </a:solidFill>
              <a:cs typeface="Arial" panose="020B0604020202020204" pitchFamily="34" charset="0"/>
            </a:endParaRPr>
          </a:p>
        </p:txBody>
      </p:sp>
      <p:sp>
        <p:nvSpPr>
          <p:cNvPr id="32" name="Rectangle 20"/>
          <p:cNvSpPr>
            <a:spLocks noChangeArrowheads="1"/>
          </p:cNvSpPr>
          <p:nvPr/>
        </p:nvSpPr>
        <p:spPr bwMode="auto">
          <a:xfrm>
            <a:off x="-11113" y="2625725"/>
            <a:ext cx="2530476" cy="37941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lvl="1" algn="r" eaLnBrk="0" hangingPunct="0">
              <a:lnSpc>
                <a:spcPct val="95000"/>
              </a:lnSpc>
              <a:spcBef>
                <a:spcPct val="0"/>
              </a:spcBef>
              <a:spcAft>
                <a:spcPct val="0"/>
              </a:spcAft>
              <a:buFontTx/>
              <a:buNone/>
              <a:defRPr/>
            </a:pPr>
            <a:r>
              <a:rPr lang="en-CA" altLang="en-US" sz="2000" b="0" dirty="0">
                <a:cs typeface="Arial" panose="020B0604020202020204" pitchFamily="34" charset="0"/>
              </a:rPr>
              <a:t>Toronto</a:t>
            </a:r>
            <a:endParaRPr lang="en-CA" altLang="en-US" sz="1200" b="0" dirty="0">
              <a:solidFill>
                <a:schemeClr val="bg1">
                  <a:lumMod val="50000"/>
                </a:schemeClr>
              </a:solidFill>
              <a:cs typeface="Arial" panose="020B0604020202020204" pitchFamily="34" charset="0"/>
            </a:endParaRPr>
          </a:p>
        </p:txBody>
      </p:sp>
      <p:pic>
        <p:nvPicPr>
          <p:cNvPr id="36879" name="Picture 15">
            <a:extLst>
              <a:ext uri="{FF2B5EF4-FFF2-40B4-BE49-F238E27FC236}">
                <a16:creationId xmlns:a16="http://schemas.microsoft.com/office/drawing/2014/main" id="{5B90DFFA-0C92-440A-8393-D6541CC88E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798513"/>
            <a:ext cx="9012238" cy="6005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Few GTA residents expect any appreciable time savings in their day-to-day lives from the construction of Highway 413</a:t>
            </a:r>
          </a:p>
          <a:p>
            <a:pPr lvl="1">
              <a:spcBef>
                <a:spcPct val="30000"/>
              </a:spcBef>
            </a:pPr>
            <a:r>
              <a:rPr lang="en-CA" altLang="en-US" sz="2100">
                <a:solidFill>
                  <a:srgbClr val="404040"/>
                </a:solidFill>
              </a:rPr>
              <a:t>Three-quarters of respondents (77%) anticipate little to no change in their commute time each week, while 8% expect a moderate reduction</a:t>
            </a:r>
          </a:p>
          <a:p>
            <a:pPr lvl="1">
              <a:spcBef>
                <a:spcPct val="30000"/>
              </a:spcBef>
            </a:pPr>
            <a:r>
              <a:rPr lang="en-CA" altLang="en-US" sz="2100">
                <a:solidFill>
                  <a:srgbClr val="404040"/>
                </a:solidFill>
              </a:rPr>
              <a:t>Just 6% believe they will see a substantial drop in the amount of time they spend commuting each week</a:t>
            </a:r>
          </a:p>
          <a:p>
            <a:pPr lvl="1">
              <a:spcBef>
                <a:spcPct val="30000"/>
              </a:spcBef>
            </a:pPr>
            <a:r>
              <a:rPr lang="en-CA" altLang="en-US" sz="2100">
                <a:solidFill>
                  <a:srgbClr val="404040"/>
                </a:solidFill>
              </a:rPr>
              <a:t>Results vary by region, with those in Peel, York, and Halton anticipating the greatest time savings (10%, 9%, and 7%, respectively, believe their commute will be reduced significantly)</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9396" name="Rectangle 4"/>
          <p:cNvSpPr>
            <a:spLocks/>
          </p:cNvSpPr>
          <p:nvPr/>
        </p:nvSpPr>
        <p:spPr bwMode="auto">
          <a:xfrm>
            <a:off x="569913" y="144463"/>
            <a:ext cx="6654800"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Expected use of Highway 413 (ii)</a:t>
            </a:r>
            <a:endParaRPr lang="en-US" altLang="en-US" sz="3200">
              <a:solidFill>
                <a:srgbClr val="FFFFFF"/>
              </a:solidFill>
              <a:latin typeface="Century Gothic"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76"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0979" name="Rectangle 4"/>
          <p:cNvSpPr>
            <a:spLocks/>
          </p:cNvSpPr>
          <p:nvPr/>
        </p:nvSpPr>
        <p:spPr bwMode="auto">
          <a:xfrm>
            <a:off x="250825" y="39688"/>
            <a:ext cx="8723313"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Anticipated time saving using Highway 413</a:t>
            </a:r>
          </a:p>
        </p:txBody>
      </p:sp>
      <p:sp>
        <p:nvSpPr>
          <p:cNvPr id="40980" name="Text Box 14"/>
          <p:cNvSpPr txBox="1">
            <a:spLocks noChangeArrowheads="1"/>
          </p:cNvSpPr>
          <p:nvPr/>
        </p:nvSpPr>
        <p:spPr bwMode="auto">
          <a:xfrm>
            <a:off x="250825" y="728663"/>
            <a:ext cx="8664575" cy="1192212"/>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400" i="1">
                <a:solidFill>
                  <a:srgbClr val="D51814"/>
                </a:solidFill>
                <a:latin typeface="Century Gothic" pitchFamily="34" charset="0"/>
                <a:cs typeface="Times New Roman" pitchFamily="18" charset="0"/>
              </a:rPr>
              <a:t>Q.</a:t>
            </a:r>
            <a:r>
              <a:rPr lang="en-CA" altLang="en-US" sz="2400" b="0" i="1">
                <a:solidFill>
                  <a:srgbClr val="646464"/>
                </a:solidFill>
                <a:latin typeface="Century Gothic" pitchFamily="34" charset="0"/>
                <a:cs typeface="Times New Roman" pitchFamily="18" charset="0"/>
              </a:rPr>
              <a:t> 	</a:t>
            </a:r>
            <a:r>
              <a:rPr lang="en-US" altLang="en-US" sz="2400" b="0" i="1">
                <a:solidFill>
                  <a:srgbClr val="646464"/>
                </a:solidFill>
                <a:latin typeface="Century Gothic" pitchFamily="34" charset="0"/>
                <a:cs typeface="Times New Roman" pitchFamily="18" charset="0"/>
              </a:rPr>
              <a:t>To what extent do you believe Highway 413 would reduce the amount of time you spend commuting each week?</a:t>
            </a:r>
            <a:endParaRPr lang="en-CA" altLang="en-US" sz="2400" b="0" i="1">
              <a:solidFill>
                <a:srgbClr val="646464"/>
              </a:solidFill>
              <a:latin typeface="Century Gothic" pitchFamily="34" charset="0"/>
              <a:cs typeface="Times New Roman" pitchFamily="18" charset="0"/>
            </a:endParaRPr>
          </a:p>
        </p:txBody>
      </p:sp>
      <p:sp>
        <p:nvSpPr>
          <p:cNvPr id="40981"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34" name="Rectangle 20"/>
          <p:cNvSpPr>
            <a:spLocks noChangeArrowheads="1"/>
          </p:cNvSpPr>
          <p:nvPr/>
        </p:nvSpPr>
        <p:spPr bwMode="auto">
          <a:xfrm>
            <a:off x="71438" y="1839913"/>
            <a:ext cx="3348037" cy="438150"/>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National</a:t>
            </a:r>
            <a:endParaRPr lang="en-CA" altLang="en-US" sz="1400" b="0" dirty="0">
              <a:solidFill>
                <a:schemeClr val="bg1">
                  <a:lumMod val="50000"/>
                </a:schemeClr>
              </a:solidFill>
              <a:cs typeface="Arial" panose="020B0604020202020204" pitchFamily="34" charset="0"/>
            </a:endParaRPr>
          </a:p>
        </p:txBody>
      </p:sp>
      <p:sp>
        <p:nvSpPr>
          <p:cNvPr id="35" name="Rectangle 20"/>
          <p:cNvSpPr>
            <a:spLocks noChangeArrowheads="1"/>
          </p:cNvSpPr>
          <p:nvPr/>
        </p:nvSpPr>
        <p:spPr bwMode="auto">
          <a:xfrm>
            <a:off x="71438" y="4252913"/>
            <a:ext cx="3348037" cy="436562"/>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err="1">
                <a:cs typeface="Arial" panose="020B0604020202020204" pitchFamily="34" charset="0"/>
              </a:rPr>
              <a:t>Halton</a:t>
            </a:r>
            <a:endParaRPr lang="en-CA" altLang="en-US" sz="1400" b="0" dirty="0">
              <a:solidFill>
                <a:schemeClr val="bg1">
                  <a:lumMod val="50000"/>
                </a:schemeClr>
              </a:solidFill>
              <a:cs typeface="Arial" panose="020B0604020202020204" pitchFamily="34" charset="0"/>
            </a:endParaRPr>
          </a:p>
        </p:txBody>
      </p:sp>
      <p:sp>
        <p:nvSpPr>
          <p:cNvPr id="36" name="Rectangle 20"/>
          <p:cNvSpPr>
            <a:spLocks noChangeArrowheads="1"/>
          </p:cNvSpPr>
          <p:nvPr/>
        </p:nvSpPr>
        <p:spPr bwMode="auto">
          <a:xfrm>
            <a:off x="71438" y="5440363"/>
            <a:ext cx="3348037" cy="436562"/>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York</a:t>
            </a:r>
            <a:endParaRPr lang="en-CA" altLang="en-US" sz="1400" b="0" dirty="0">
              <a:solidFill>
                <a:schemeClr val="bg1">
                  <a:lumMod val="50000"/>
                </a:schemeClr>
              </a:solidFill>
              <a:cs typeface="Arial" panose="020B0604020202020204" pitchFamily="34" charset="0"/>
            </a:endParaRPr>
          </a:p>
        </p:txBody>
      </p:sp>
      <p:sp>
        <p:nvSpPr>
          <p:cNvPr id="37" name="Rectangle 20"/>
          <p:cNvSpPr>
            <a:spLocks noChangeArrowheads="1"/>
          </p:cNvSpPr>
          <p:nvPr/>
        </p:nvSpPr>
        <p:spPr bwMode="auto">
          <a:xfrm>
            <a:off x="71438" y="4846638"/>
            <a:ext cx="3348037" cy="436562"/>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Peel</a:t>
            </a:r>
            <a:endParaRPr lang="en-CA" altLang="en-US" sz="1400" b="0" dirty="0">
              <a:solidFill>
                <a:schemeClr val="bg1">
                  <a:lumMod val="50000"/>
                </a:schemeClr>
              </a:solidFill>
              <a:cs typeface="Arial" panose="020B0604020202020204" pitchFamily="34" charset="0"/>
            </a:endParaRPr>
          </a:p>
        </p:txBody>
      </p:sp>
      <p:sp>
        <p:nvSpPr>
          <p:cNvPr id="38" name="Rectangle 20"/>
          <p:cNvSpPr>
            <a:spLocks noChangeArrowheads="1"/>
          </p:cNvSpPr>
          <p:nvPr/>
        </p:nvSpPr>
        <p:spPr bwMode="auto">
          <a:xfrm>
            <a:off x="71438" y="3659188"/>
            <a:ext cx="3348037" cy="436562"/>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2400" b="0" dirty="0">
                <a:cs typeface="Arial" panose="020B0604020202020204" pitchFamily="34" charset="0"/>
              </a:rPr>
              <a:t>Durham</a:t>
            </a:r>
            <a:endParaRPr lang="en-CA" altLang="en-US" sz="1400" b="0" dirty="0">
              <a:solidFill>
                <a:schemeClr val="bg1">
                  <a:lumMod val="50000"/>
                </a:schemeClr>
              </a:solidFill>
              <a:cs typeface="Arial" panose="020B0604020202020204" pitchFamily="34" charset="0"/>
            </a:endParaRPr>
          </a:p>
        </p:txBody>
      </p:sp>
      <p:sp>
        <p:nvSpPr>
          <p:cNvPr id="39" name="Rectangle 20"/>
          <p:cNvSpPr>
            <a:spLocks noChangeArrowheads="1"/>
          </p:cNvSpPr>
          <p:nvPr/>
        </p:nvSpPr>
        <p:spPr bwMode="auto">
          <a:xfrm>
            <a:off x="71438" y="3063875"/>
            <a:ext cx="3348037" cy="436563"/>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lvl="1" algn="r" eaLnBrk="0" hangingPunct="0">
              <a:lnSpc>
                <a:spcPct val="95000"/>
              </a:lnSpc>
              <a:spcBef>
                <a:spcPct val="0"/>
              </a:spcBef>
              <a:spcAft>
                <a:spcPct val="0"/>
              </a:spcAft>
              <a:buFontTx/>
              <a:buNone/>
              <a:defRPr/>
            </a:pPr>
            <a:r>
              <a:rPr lang="en-CA" altLang="en-US" sz="2400" b="0" dirty="0">
                <a:cs typeface="Arial" panose="020B0604020202020204" pitchFamily="34" charset="0"/>
              </a:rPr>
              <a:t>Toronto</a:t>
            </a:r>
            <a:endParaRPr lang="en-CA" altLang="en-US" sz="1400" b="0" dirty="0">
              <a:solidFill>
                <a:schemeClr val="bg1">
                  <a:lumMod val="50000"/>
                </a:schemeClr>
              </a:solidFill>
              <a:cs typeface="Arial" panose="020B0604020202020204" pitchFamily="34" charset="0"/>
            </a:endParaRPr>
          </a:p>
        </p:txBody>
      </p:sp>
      <p:pic>
        <p:nvPicPr>
          <p:cNvPr id="40975" name="Picture 15">
            <a:extLst>
              <a:ext uri="{FF2B5EF4-FFF2-40B4-BE49-F238E27FC236}">
                <a16:creationId xmlns:a16="http://schemas.microsoft.com/office/drawing/2014/main" id="{A8D8D5DC-9CEA-4272-9539-2A9F6A32A5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798513"/>
            <a:ext cx="9012238" cy="6005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5"/>
          <p:cNvSpPr>
            <a:spLocks noGrp="1"/>
          </p:cNvSpPr>
          <p:nvPr>
            <p:ph type="body" idx="4294967295"/>
          </p:nvPr>
        </p:nvSpPr>
        <p:spPr>
          <a:xfrm>
            <a:off x="395288" y="1196975"/>
            <a:ext cx="8424862" cy="5327650"/>
          </a:xfrm>
        </p:spPr>
        <p:txBody>
          <a:bodyPr/>
          <a:lstStyle/>
          <a:p>
            <a:pPr>
              <a:spcBef>
                <a:spcPct val="30000"/>
              </a:spcBef>
            </a:pPr>
            <a:r>
              <a:rPr lang="en-CA" altLang="en-US" sz="2100" dirty="0">
                <a:solidFill>
                  <a:srgbClr val="404040"/>
                </a:solidFill>
              </a:rPr>
              <a:t>Results suggest that the projected time savings for those travelling between York and Halton could be a deal-breaker</a:t>
            </a:r>
          </a:p>
          <a:p>
            <a:pPr>
              <a:spcBef>
                <a:spcPct val="30000"/>
              </a:spcBef>
            </a:pPr>
            <a:r>
              <a:rPr lang="en-CA" altLang="en-US" sz="2100" dirty="0">
                <a:solidFill>
                  <a:srgbClr val="404040"/>
                </a:solidFill>
              </a:rPr>
              <a:t>When respondents are presented with the current government’s projections – that commuters could save up to 30 minutes per trip – support for the project jumps to 37%</a:t>
            </a:r>
          </a:p>
          <a:p>
            <a:pPr>
              <a:spcBef>
                <a:spcPct val="30000"/>
              </a:spcBef>
            </a:pPr>
            <a:r>
              <a:rPr lang="en-CA" altLang="en-US" sz="2100" dirty="0">
                <a:solidFill>
                  <a:srgbClr val="404040"/>
                </a:solidFill>
              </a:rPr>
              <a:t>When respondents are presented with the estimate of the previous government’s experts panel (30 seconds), however, support plummets to just 7%</a:t>
            </a:r>
          </a:p>
          <a:p>
            <a:pPr>
              <a:spcBef>
                <a:spcPct val="30000"/>
              </a:spcBef>
            </a:pPr>
            <a:r>
              <a:rPr lang="en-CA" altLang="en-US" sz="2100" dirty="0">
                <a:solidFill>
                  <a:srgbClr val="404040"/>
                </a:solidFill>
              </a:rPr>
              <a:t>A middle-of-the-road estimate also yields relatively little support – just 17% would support the project if it saved 10 minutes per trip</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4516" name="Rectangle 4"/>
          <p:cNvSpPr>
            <a:spLocks/>
          </p:cNvSpPr>
          <p:nvPr/>
        </p:nvSpPr>
        <p:spPr bwMode="auto">
          <a:xfrm>
            <a:off x="569913" y="144463"/>
            <a:ext cx="7496175"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Elasticity with respect to time savings</a:t>
            </a:r>
            <a:endParaRPr lang="en-US" altLang="en-US" sz="3200">
              <a:solidFill>
                <a:srgbClr val="FFFFFF"/>
              </a:solidFill>
              <a:latin typeface="Century Gothic"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069"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5072" name="Text Box 14"/>
          <p:cNvSpPr txBox="1">
            <a:spLocks noChangeArrowheads="1"/>
          </p:cNvSpPr>
          <p:nvPr/>
        </p:nvSpPr>
        <p:spPr bwMode="auto">
          <a:xfrm>
            <a:off x="250825" y="728663"/>
            <a:ext cx="8664575" cy="2024062"/>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i="1">
                <a:solidFill>
                  <a:srgbClr val="D51814"/>
                </a:solidFill>
                <a:latin typeface="Century Gothic" pitchFamily="34" charset="0"/>
                <a:cs typeface="Times New Roman" pitchFamily="18" charset="0"/>
              </a:rPr>
              <a:t>Q.</a:t>
            </a:r>
            <a:r>
              <a:rPr lang="en-CA" altLang="en-US" b="0" i="1">
                <a:solidFill>
                  <a:srgbClr val="646464"/>
                </a:solidFill>
                <a:latin typeface="Century Gothic" pitchFamily="34" charset="0"/>
                <a:cs typeface="Times New Roman" pitchFamily="18" charset="0"/>
              </a:rPr>
              <a:t> 	</a:t>
            </a:r>
            <a:r>
              <a:rPr lang="en-US" altLang="en-US" b="0" i="1">
                <a:solidFill>
                  <a:srgbClr val="646464"/>
                </a:solidFill>
                <a:latin typeface="Century Gothic" pitchFamily="34" charset="0"/>
                <a:cs typeface="Times New Roman" pitchFamily="18" charset="0"/>
              </a:rPr>
              <a:t>The Government of Ontario claims Highway 413 will save commuters travelling between the York and Halton regions up to 30 minutes per trip. However, when the previous government had studied the issue, an expert advisory panel estimated the travel time savings to be closer to 30 seconds. To what extent would you support or oppose the construction of Highway 413 assuming each of the following time savings?</a:t>
            </a:r>
            <a:endParaRPr lang="en-CA" altLang="en-US" b="0" i="1">
              <a:solidFill>
                <a:srgbClr val="646464"/>
              </a:solidFill>
              <a:latin typeface="Century Gothic" pitchFamily="34" charset="0"/>
              <a:cs typeface="Times New Roman" pitchFamily="18" charset="0"/>
            </a:endParaRPr>
          </a:p>
        </p:txBody>
      </p:sp>
      <p:sp>
        <p:nvSpPr>
          <p:cNvPr id="45073"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45074" name="Rectangle 20"/>
          <p:cNvSpPr>
            <a:spLocks noChangeArrowheads="1"/>
          </p:cNvSpPr>
          <p:nvPr/>
        </p:nvSpPr>
        <p:spPr bwMode="auto">
          <a:xfrm>
            <a:off x="-107950" y="3063875"/>
            <a:ext cx="3681413" cy="436563"/>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2400" b="0"/>
              <a:t>30 seconds per trip</a:t>
            </a:r>
          </a:p>
        </p:txBody>
      </p:sp>
      <p:sp>
        <p:nvSpPr>
          <p:cNvPr id="45075" name="Rectangle 20"/>
          <p:cNvSpPr>
            <a:spLocks noChangeArrowheads="1"/>
          </p:cNvSpPr>
          <p:nvPr/>
        </p:nvSpPr>
        <p:spPr bwMode="auto">
          <a:xfrm>
            <a:off x="-107950" y="4108450"/>
            <a:ext cx="3681413" cy="436563"/>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2400" b="0"/>
              <a:t>10 minutes per trip</a:t>
            </a:r>
          </a:p>
        </p:txBody>
      </p:sp>
      <p:sp>
        <p:nvSpPr>
          <p:cNvPr id="45076" name="Rectangle 20"/>
          <p:cNvSpPr>
            <a:spLocks noChangeArrowheads="1"/>
          </p:cNvSpPr>
          <p:nvPr/>
        </p:nvSpPr>
        <p:spPr bwMode="auto">
          <a:xfrm>
            <a:off x="-107950" y="5151438"/>
            <a:ext cx="3681413" cy="438150"/>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2400" b="0"/>
              <a:t>30 minutes per trip</a:t>
            </a:r>
          </a:p>
        </p:txBody>
      </p:sp>
      <p:sp>
        <p:nvSpPr>
          <p:cNvPr id="45077" name="Rectangle 4"/>
          <p:cNvSpPr>
            <a:spLocks/>
          </p:cNvSpPr>
          <p:nvPr/>
        </p:nvSpPr>
        <p:spPr bwMode="auto">
          <a:xfrm>
            <a:off x="250825" y="39688"/>
            <a:ext cx="7496175"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Elasticity with respect to time savings</a:t>
            </a:r>
          </a:p>
        </p:txBody>
      </p:sp>
      <p:pic>
        <p:nvPicPr>
          <p:cNvPr id="45068" name="Picture 12">
            <a:extLst>
              <a:ext uri="{FF2B5EF4-FFF2-40B4-BE49-F238E27FC236}">
                <a16:creationId xmlns:a16="http://schemas.microsoft.com/office/drawing/2014/main" id="{AC1CEBBA-1BE2-468B-81B1-129B335867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765175"/>
            <a:ext cx="9012238" cy="60055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5"/>
          <p:cNvSpPr>
            <a:spLocks noGrp="1"/>
          </p:cNvSpPr>
          <p:nvPr>
            <p:ph type="body" idx="4294967295"/>
          </p:nvPr>
        </p:nvSpPr>
        <p:spPr>
          <a:xfrm>
            <a:off x="395288" y="1196975"/>
            <a:ext cx="8424862" cy="5327650"/>
          </a:xfrm>
        </p:spPr>
        <p:txBody>
          <a:bodyPr/>
          <a:lstStyle/>
          <a:p>
            <a:pPr>
              <a:spcBef>
                <a:spcPct val="30000"/>
              </a:spcBef>
            </a:pPr>
            <a:r>
              <a:rPr lang="en-CA" altLang="en-US" sz="1900" dirty="0">
                <a:solidFill>
                  <a:srgbClr val="404040"/>
                </a:solidFill>
              </a:rPr>
              <a:t>Respondents were presented with a list of arguments both for and against the construction of Highway 413 and asked to rate the extent to which each one would make them more or less likely to support the project</a:t>
            </a:r>
          </a:p>
          <a:p>
            <a:pPr>
              <a:spcBef>
                <a:spcPct val="30000"/>
              </a:spcBef>
            </a:pPr>
            <a:r>
              <a:rPr lang="en-CA" altLang="en-US" sz="1900" dirty="0">
                <a:solidFill>
                  <a:srgbClr val="404040"/>
                </a:solidFill>
              </a:rPr>
              <a:t>Interestingly, many of the selling points touted by the current government do little to attract support</a:t>
            </a:r>
          </a:p>
          <a:p>
            <a:pPr lvl="1">
              <a:spcBef>
                <a:spcPct val="30000"/>
              </a:spcBef>
            </a:pPr>
            <a:r>
              <a:rPr lang="en-CA" altLang="en-US" sz="1900" dirty="0">
                <a:solidFill>
                  <a:srgbClr val="404040"/>
                </a:solidFill>
              </a:rPr>
              <a:t>Just one-third of respondents say they are swayed by the need to link growing regions (34%), the need for expanded highway capacity to allow businesses to get their goods to market (31%), and the prospect of creating 3,500 jobs (31%)</a:t>
            </a:r>
          </a:p>
          <a:p>
            <a:pPr>
              <a:spcBef>
                <a:spcPct val="30000"/>
              </a:spcBef>
            </a:pPr>
            <a:r>
              <a:rPr lang="en-CA" altLang="en-US" sz="1900" dirty="0">
                <a:solidFill>
                  <a:srgbClr val="404040"/>
                </a:solidFill>
              </a:rPr>
              <a:t>Curiously, two of the highway’s key features – its capacity to support up to 300,000 trips per day and attract needed investment in auto manufacturing – are actually seen as net negatives</a:t>
            </a:r>
          </a:p>
          <a:p>
            <a:pPr lvl="1">
              <a:spcBef>
                <a:spcPct val="30000"/>
              </a:spcBef>
            </a:pPr>
            <a:r>
              <a:rPr lang="en-CA" altLang="en-US" sz="1900" dirty="0">
                <a:solidFill>
                  <a:srgbClr val="404040"/>
                </a:solidFill>
              </a:rPr>
              <a:t>In both cases, clear pluralities (41% in each case) say they are </a:t>
            </a:r>
            <a:r>
              <a:rPr lang="en-CA" altLang="en-US" sz="1900" i="1" dirty="0">
                <a:solidFill>
                  <a:srgbClr val="404040"/>
                </a:solidFill>
              </a:rPr>
              <a:t>less</a:t>
            </a:r>
            <a:r>
              <a:rPr lang="en-CA" altLang="en-US" sz="1900" dirty="0">
                <a:solidFill>
                  <a:srgbClr val="404040"/>
                </a:solidFill>
              </a:rPr>
              <a:t> inclined to support the project as a result of these arguments</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9636" name="Rectangle 4"/>
          <p:cNvSpPr>
            <a:spLocks/>
          </p:cNvSpPr>
          <p:nvPr/>
        </p:nvSpPr>
        <p:spPr bwMode="auto">
          <a:xfrm>
            <a:off x="569913" y="160338"/>
            <a:ext cx="8081962" cy="55403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000">
                <a:solidFill>
                  <a:srgbClr val="FFFFFF"/>
                </a:solidFill>
                <a:latin typeface="Century Gothic" pitchFamily="34" charset="0"/>
              </a:rPr>
              <a:t>Arguments for and against Highway 413 (i)</a:t>
            </a:r>
            <a:endParaRPr lang="en-US" altLang="en-US" sz="3000">
              <a:solidFill>
                <a:srgbClr val="FFFFFF"/>
              </a:solidFill>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p:cNvSpPr>
          <p:nvPr>
            <p:ph type="body" idx="4294967295"/>
          </p:nvPr>
        </p:nvSpPr>
        <p:spPr>
          <a:xfrm>
            <a:off x="395288" y="1196975"/>
            <a:ext cx="8424862" cy="5327650"/>
          </a:xfrm>
        </p:spPr>
        <p:txBody>
          <a:bodyPr/>
          <a:lstStyle/>
          <a:p>
            <a:pPr>
              <a:spcBef>
                <a:spcPct val="30000"/>
              </a:spcBef>
            </a:pPr>
            <a:r>
              <a:rPr lang="en-CA" altLang="en-US" sz="2100" dirty="0">
                <a:solidFill>
                  <a:srgbClr val="404040"/>
                </a:solidFill>
              </a:rPr>
              <a:t>This study was conducted online using EKOS’ probability-based research panel, </a:t>
            </a:r>
            <a:r>
              <a:rPr lang="en-CA" altLang="en-US" sz="2100" dirty="0" err="1">
                <a:solidFill>
                  <a:srgbClr val="404040"/>
                </a:solidFill>
              </a:rPr>
              <a:t>Prob</a:t>
            </a:r>
            <a:r>
              <a:rPr lang="en-CA" altLang="en-US" sz="2100" i="1" dirty="0" err="1">
                <a:solidFill>
                  <a:srgbClr val="404040"/>
                </a:solidFill>
              </a:rPr>
              <a:t>it</a:t>
            </a:r>
            <a:endParaRPr lang="en-CA" altLang="en-US" sz="2100" i="1" dirty="0">
              <a:solidFill>
                <a:srgbClr val="404040"/>
              </a:solidFill>
            </a:endParaRPr>
          </a:p>
          <a:p>
            <a:pPr>
              <a:spcBef>
                <a:spcPct val="30000"/>
              </a:spcBef>
            </a:pPr>
            <a:r>
              <a:rPr lang="en-CA" altLang="en-US" sz="2100" dirty="0">
                <a:solidFill>
                  <a:srgbClr val="404040"/>
                </a:solidFill>
              </a:rPr>
              <a:t>The field dates for this survey are December 10-20, 2021</a:t>
            </a:r>
          </a:p>
          <a:p>
            <a:pPr>
              <a:spcBef>
                <a:spcPct val="30000"/>
              </a:spcBef>
            </a:pPr>
            <a:r>
              <a:rPr lang="en-CA" altLang="en-US" sz="2100" dirty="0">
                <a:solidFill>
                  <a:srgbClr val="404040"/>
                </a:solidFill>
              </a:rPr>
              <a:t>In total, a random sample of 1,000 residents of the Greater Toronto Area (GTA) aged 18+ responded to the survey</a:t>
            </a:r>
          </a:p>
          <a:p>
            <a:pPr>
              <a:spcBef>
                <a:spcPct val="30000"/>
              </a:spcBef>
            </a:pPr>
            <a:r>
              <a:rPr lang="en-CA" altLang="en-US" sz="2100" dirty="0">
                <a:solidFill>
                  <a:srgbClr val="404040"/>
                </a:solidFill>
              </a:rPr>
              <a:t>The margin of error associated with the total sample is ± 3.1 percentage points, 19 times out of 20</a:t>
            </a:r>
          </a:p>
          <a:p>
            <a:pPr>
              <a:spcBef>
                <a:spcPct val="30000"/>
              </a:spcBef>
            </a:pPr>
            <a:r>
              <a:rPr lang="en-CA" altLang="en-US" sz="2100" dirty="0">
                <a:solidFill>
                  <a:srgbClr val="404040"/>
                </a:solidFill>
              </a:rPr>
              <a:t>All the data have been statistically weighted by age, gender, region, and educational attainment</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149" name="Rectangle 4"/>
          <p:cNvSpPr>
            <a:spLocks/>
          </p:cNvSpPr>
          <p:nvPr/>
        </p:nvSpPr>
        <p:spPr bwMode="auto">
          <a:xfrm>
            <a:off x="569913" y="144969"/>
            <a:ext cx="2853666" cy="584775"/>
          </a:xfrm>
          <a:prstGeom prst="rect">
            <a:avLst/>
          </a:prstGeom>
          <a:noFill/>
          <a:ln>
            <a:noFill/>
          </a:ln>
        </p:spPr>
        <p:txBody>
          <a:bodyPr wrap="none" anchor="ctr">
            <a:spAutoFit/>
          </a:bodyPr>
          <a:lstStyle>
            <a:lvl1pPr>
              <a:spcBef>
                <a:spcPct val="20000"/>
              </a:spcBef>
              <a:buClr>
                <a:srgbClr val="CC0000"/>
              </a:buClr>
              <a:buFont typeface="Arial" panose="020B0604020202020204" pitchFamily="34" charset="0"/>
              <a:buChar char="»"/>
              <a:defRPr sz="1600">
                <a:solidFill>
                  <a:schemeClr val="tx1"/>
                </a:solidFill>
                <a:latin typeface="Century Gothic" panose="020B0502020202020204" pitchFamily="34" charset="0"/>
                <a:ea typeface="MS PGothic" panose="020B0600070205080204" pitchFamily="34" charset="-128"/>
              </a:defRPr>
            </a:lvl1pPr>
            <a:lvl2pPr marL="742950" indent="-285750">
              <a:spcBef>
                <a:spcPct val="20000"/>
              </a:spcBef>
              <a:buSzPct val="85000"/>
              <a:buChar char="•"/>
              <a:defRPr sz="1600">
                <a:solidFill>
                  <a:schemeClr val="tx1"/>
                </a:solidFill>
                <a:latin typeface="Century Gothic" panose="020B0502020202020204" pitchFamily="34" charset="0"/>
                <a:ea typeface="MS PGothic" panose="020B0600070205080204" pitchFamily="34" charset="-128"/>
              </a:defRPr>
            </a:lvl2pPr>
            <a:lvl3pPr marL="1143000" indent="-228600">
              <a:spcBef>
                <a:spcPct val="20000"/>
              </a:spcBef>
              <a:buFont typeface="Arial" panose="020B0604020202020204" pitchFamily="34" charset="0"/>
              <a:defRPr sz="1600">
                <a:solidFill>
                  <a:schemeClr val="tx1"/>
                </a:solidFill>
                <a:latin typeface="Century Gothic" panose="020B0502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600">
                <a:solidFill>
                  <a:schemeClr val="tx1"/>
                </a:solidFill>
                <a:latin typeface="Century Gothic" panose="020B0502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entury Gothic" panose="020B0502020202020204" pitchFamily="34" charset="0"/>
                <a:ea typeface="MS PGothic" panose="020B0600070205080204" pitchFamily="34" charset="-128"/>
              </a:defRPr>
            </a:lvl9pPr>
          </a:lstStyle>
          <a:p>
            <a:pPr eaLnBrk="0" hangingPunct="0">
              <a:spcBef>
                <a:spcPct val="0"/>
              </a:spcBef>
              <a:buClrTx/>
              <a:buFont typeface="Arial" panose="020B0604020202020204" pitchFamily="34" charset="0"/>
              <a:buNone/>
              <a:defRPr/>
            </a:pPr>
            <a:r>
              <a:rPr lang="en-CA" altLang="en-US" sz="3200" dirty="0">
                <a:solidFill>
                  <a:srgbClr val="FFFFFF"/>
                </a:solidFill>
                <a:cs typeface="+mn-cs"/>
              </a:rPr>
              <a:t>Methodology</a:t>
            </a:r>
            <a:endParaRPr lang="en-US" altLang="en-US" sz="3200" i="1" dirty="0">
              <a:solidFill>
                <a:srgbClr val="FFFFFF"/>
              </a:solidFill>
              <a:highlight>
                <a:srgbClr val="FFFF00"/>
              </a:highlight>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In contrast, GTA residents see the ecological and environmental impacts of Highway 413 as major deterrents</a:t>
            </a:r>
          </a:p>
          <a:p>
            <a:pPr lvl="1">
              <a:spcBef>
                <a:spcPct val="30000"/>
              </a:spcBef>
            </a:pPr>
            <a:r>
              <a:rPr lang="en-CA" altLang="en-US" sz="2100">
                <a:solidFill>
                  <a:srgbClr val="404040"/>
                </a:solidFill>
              </a:rPr>
              <a:t>Fully three-quarters (76%) see the need to pave over thousands of acres of farmland and Greenbelt as a disincentive to support the project</a:t>
            </a:r>
          </a:p>
          <a:p>
            <a:pPr lvl="1">
              <a:spcBef>
                <a:spcPct val="30000"/>
              </a:spcBef>
            </a:pPr>
            <a:r>
              <a:rPr lang="en-CA" altLang="en-US" sz="2100">
                <a:solidFill>
                  <a:srgbClr val="404040"/>
                </a:solidFill>
              </a:rPr>
              <a:t>Seven in ten are put off by the prospect of adding 700,000 tonnes of carbon emissions each year (69%) and opening up more farmland to development (69%)</a:t>
            </a:r>
          </a:p>
          <a:p>
            <a:pPr lvl="1">
              <a:spcBef>
                <a:spcPct val="30000"/>
              </a:spcBef>
            </a:pPr>
            <a:r>
              <a:rPr lang="en-CA" altLang="en-US" sz="2100">
                <a:solidFill>
                  <a:srgbClr val="404040"/>
                </a:solidFill>
              </a:rPr>
              <a:t>A similar proportion (66%) say they are deterred by the likelihood of creating more congestion by incentivising the construction of low-density suburbs</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1684" name="Rectangle 4"/>
          <p:cNvSpPr>
            <a:spLocks/>
          </p:cNvSpPr>
          <p:nvPr/>
        </p:nvSpPr>
        <p:spPr bwMode="auto">
          <a:xfrm>
            <a:off x="569913" y="160338"/>
            <a:ext cx="8175625" cy="55403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000">
                <a:solidFill>
                  <a:srgbClr val="FFFFFF"/>
                </a:solidFill>
                <a:latin typeface="Century Gothic" pitchFamily="34" charset="0"/>
              </a:rPr>
              <a:t>Arguments for and against Highway 413 (ii)</a:t>
            </a:r>
            <a:endParaRPr lang="en-US" altLang="en-US" sz="3000">
              <a:solidFill>
                <a:srgbClr val="FFFFFF"/>
              </a:solidFill>
              <a:latin typeface="Century Gothic"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Regionally, residents of Halton and York are heavily drawn to arguments that touch on convenience and, to a lesser extent, economic benefits</a:t>
            </a:r>
          </a:p>
          <a:p>
            <a:pPr lvl="1">
              <a:spcBef>
                <a:spcPct val="30000"/>
              </a:spcBef>
            </a:pPr>
            <a:r>
              <a:rPr lang="en-CA" altLang="en-US" sz="2100">
                <a:solidFill>
                  <a:srgbClr val="404040"/>
                </a:solidFill>
              </a:rPr>
              <a:t>Notably, 52% of Halton residents and 44% of York residents say they are more inclined to support the project given that it will provide better connections between work and home</a:t>
            </a:r>
          </a:p>
          <a:p>
            <a:pPr lvl="1">
              <a:spcBef>
                <a:spcPct val="30000"/>
              </a:spcBef>
            </a:pPr>
            <a:r>
              <a:rPr lang="en-CA" altLang="en-US" sz="2100">
                <a:solidFill>
                  <a:srgbClr val="404040"/>
                </a:solidFill>
              </a:rPr>
              <a:t>The prospect of spurring investment in the automotive industry is a key selling point for Durham residents</a:t>
            </a:r>
          </a:p>
          <a:p>
            <a:pPr lvl="1">
              <a:spcBef>
                <a:spcPct val="30000"/>
              </a:spcBef>
            </a:pPr>
            <a:r>
              <a:rPr lang="en-CA" altLang="en-US" sz="2100">
                <a:solidFill>
                  <a:srgbClr val="404040"/>
                </a:solidFill>
              </a:rPr>
              <a:t>However, results suggest that these respondents are just as concerned about the environmental impacts of Highway 413 as respondents from other regions</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5780" name="Rectangle 4"/>
          <p:cNvSpPr>
            <a:spLocks/>
          </p:cNvSpPr>
          <p:nvPr/>
        </p:nvSpPr>
        <p:spPr bwMode="auto">
          <a:xfrm>
            <a:off x="569913" y="160338"/>
            <a:ext cx="8297862" cy="55403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000">
                <a:solidFill>
                  <a:srgbClr val="FFFFFF"/>
                </a:solidFill>
                <a:latin typeface="Century Gothic" pitchFamily="34" charset="0"/>
              </a:rPr>
              <a:t>Arguments for and against Highway 413 (iv)</a:t>
            </a:r>
            <a:endParaRPr lang="en-US" altLang="en-US" sz="3000">
              <a:solidFill>
                <a:srgbClr val="FFFFFF"/>
              </a:solidFill>
              <a:latin typeface="Century Gothic"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1" name="Rectangle 20"/>
          <p:cNvSpPr>
            <a:spLocks noChangeArrowheads="1"/>
          </p:cNvSpPr>
          <p:nvPr/>
        </p:nvSpPr>
        <p:spPr bwMode="auto">
          <a:xfrm>
            <a:off x="34925" y="4457700"/>
            <a:ext cx="6553200" cy="700088"/>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400" b="0"/>
              <a:t>There are other, less expensive options for easing congestion, such as expanding existing highways, improving public transit and light rail, and simply not creating new commuters by adding to urban sprawl</a:t>
            </a:r>
            <a:endParaRPr lang="en-CA" altLang="en-US" sz="1400" b="0"/>
          </a:p>
        </p:txBody>
      </p:sp>
      <p:sp>
        <p:nvSpPr>
          <p:cNvPr id="8200" name="Rectangle 20"/>
          <p:cNvSpPr>
            <a:spLocks noChangeArrowheads="1"/>
          </p:cNvSpPr>
          <p:nvPr/>
        </p:nvSpPr>
        <p:spPr bwMode="auto">
          <a:xfrm>
            <a:off x="34925" y="5280025"/>
            <a:ext cx="6481763" cy="612775"/>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US" altLang="en-US" sz="1800" b="0" dirty="0">
                <a:cs typeface="Arial" panose="020B0604020202020204" pitchFamily="34" charset="0"/>
              </a:rPr>
              <a:t>Once completed, as many as 300,000 trips will be taken on Highway 413 each day</a:t>
            </a:r>
            <a:endParaRPr lang="en-CA" altLang="en-US" sz="1100" b="0" dirty="0">
              <a:solidFill>
                <a:schemeClr val="bg1">
                  <a:lumMod val="50000"/>
                </a:schemeClr>
              </a:solidFill>
              <a:cs typeface="Arial" panose="020B0604020202020204" pitchFamily="34" charset="0"/>
            </a:endParaRPr>
          </a:p>
        </p:txBody>
      </p:sp>
      <p:cxnSp>
        <p:nvCxnSpPr>
          <p:cNvPr id="55313"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5316"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55317" name="Rectangle 20"/>
          <p:cNvSpPr>
            <a:spLocks noChangeArrowheads="1"/>
          </p:cNvSpPr>
          <p:nvPr/>
        </p:nvSpPr>
        <p:spPr bwMode="auto">
          <a:xfrm>
            <a:off x="0" y="2239963"/>
            <a:ext cx="6588125" cy="61277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b="0"/>
              <a:t>Highway 413 will link growing regions, providing better connections between housing and jobs</a:t>
            </a:r>
            <a:endParaRPr lang="en-CA" altLang="en-US" b="0"/>
          </a:p>
        </p:txBody>
      </p:sp>
      <p:sp>
        <p:nvSpPr>
          <p:cNvPr id="55318" name="Rectangle 20"/>
          <p:cNvSpPr>
            <a:spLocks noChangeArrowheads="1"/>
          </p:cNvSpPr>
          <p:nvPr/>
        </p:nvSpPr>
        <p:spPr bwMode="auto">
          <a:xfrm>
            <a:off x="34925" y="2997200"/>
            <a:ext cx="6553200" cy="61277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b="0"/>
              <a:t>The expanded highway capacity is needed for businesses to get their goods to market</a:t>
            </a:r>
            <a:endParaRPr lang="en-CA" altLang="en-US" b="0"/>
          </a:p>
        </p:txBody>
      </p:sp>
      <p:sp>
        <p:nvSpPr>
          <p:cNvPr id="55319" name="Rectangle 20"/>
          <p:cNvSpPr>
            <a:spLocks noChangeArrowheads="1"/>
          </p:cNvSpPr>
          <p:nvPr/>
        </p:nvSpPr>
        <p:spPr bwMode="auto">
          <a:xfrm>
            <a:off x="34925" y="3752850"/>
            <a:ext cx="6481763" cy="61277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b="0"/>
              <a:t>The construction of Highway 413 will support up to 3,500 jobs per year</a:t>
            </a:r>
            <a:endParaRPr lang="en-CA" altLang="en-US" b="0"/>
          </a:p>
        </p:txBody>
      </p:sp>
      <p:sp>
        <p:nvSpPr>
          <p:cNvPr id="55320" name="Text Box 14"/>
          <p:cNvSpPr txBox="1">
            <a:spLocks noChangeArrowheads="1"/>
          </p:cNvSpPr>
          <p:nvPr/>
        </p:nvSpPr>
        <p:spPr bwMode="auto">
          <a:xfrm>
            <a:off x="250825" y="728663"/>
            <a:ext cx="8664575" cy="1377950"/>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100" i="1">
                <a:solidFill>
                  <a:srgbClr val="D51814"/>
                </a:solidFill>
                <a:latin typeface="Century Gothic" pitchFamily="34" charset="0"/>
                <a:cs typeface="Times New Roman" pitchFamily="18" charset="0"/>
              </a:rPr>
              <a:t>Q.</a:t>
            </a:r>
            <a:r>
              <a:rPr lang="en-CA" altLang="en-US" sz="2100" b="0" i="1">
                <a:solidFill>
                  <a:srgbClr val="646464"/>
                </a:solidFill>
                <a:latin typeface="Century Gothic" pitchFamily="34" charset="0"/>
                <a:cs typeface="Times New Roman" pitchFamily="18" charset="0"/>
              </a:rPr>
              <a:t> 	</a:t>
            </a:r>
            <a:r>
              <a:rPr lang="en-US" altLang="en-US" sz="2100" b="0" i="1">
                <a:solidFill>
                  <a:srgbClr val="646464"/>
                </a:solidFill>
                <a:latin typeface="Century Gothic" pitchFamily="34" charset="0"/>
                <a:cs typeface="Times New Roman" pitchFamily="18" charset="0"/>
              </a:rPr>
              <a:t> There are many arguments both for and against the constructing of Highway 413. To what extent do each of the following arguments make you more inclined to support or oppose the construction of Highway 413?</a:t>
            </a:r>
            <a:endParaRPr lang="en-CA" altLang="en-US" sz="2100" b="0" i="1">
              <a:solidFill>
                <a:srgbClr val="646464"/>
              </a:solidFill>
              <a:latin typeface="Century Gothic" pitchFamily="34" charset="0"/>
              <a:cs typeface="Times New Roman" pitchFamily="18" charset="0"/>
            </a:endParaRPr>
          </a:p>
        </p:txBody>
      </p:sp>
      <p:sp>
        <p:nvSpPr>
          <p:cNvPr id="55321" name="Rectangle 4"/>
          <p:cNvSpPr>
            <a:spLocks/>
          </p:cNvSpPr>
          <p:nvPr/>
        </p:nvSpPr>
        <p:spPr bwMode="auto">
          <a:xfrm>
            <a:off x="250825" y="39688"/>
            <a:ext cx="8620125"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Arguments for and against Highway 413 (i)</a:t>
            </a:r>
          </a:p>
        </p:txBody>
      </p:sp>
      <p:pic>
        <p:nvPicPr>
          <p:cNvPr id="55310" name="Picture 14">
            <a:extLst>
              <a:ext uri="{FF2B5EF4-FFF2-40B4-BE49-F238E27FC236}">
                <a16:creationId xmlns:a16="http://schemas.microsoft.com/office/drawing/2014/main" id="{1A131FF9-AB10-4CF4-847E-A91E9DA559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801688"/>
            <a:ext cx="9077325" cy="5995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359"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7362"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57363" name="Text Box 14"/>
          <p:cNvSpPr txBox="1">
            <a:spLocks noChangeArrowheads="1"/>
          </p:cNvSpPr>
          <p:nvPr/>
        </p:nvSpPr>
        <p:spPr bwMode="auto">
          <a:xfrm>
            <a:off x="250825" y="728663"/>
            <a:ext cx="8664575" cy="1054100"/>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100" i="1">
                <a:solidFill>
                  <a:srgbClr val="D51814"/>
                </a:solidFill>
                <a:latin typeface="Century Gothic" pitchFamily="34" charset="0"/>
                <a:cs typeface="Times New Roman" pitchFamily="18" charset="0"/>
              </a:rPr>
              <a:t>Q.</a:t>
            </a:r>
            <a:r>
              <a:rPr lang="en-CA" altLang="en-US" sz="2100" b="0" i="1">
                <a:solidFill>
                  <a:srgbClr val="646464"/>
                </a:solidFill>
                <a:latin typeface="Century Gothic" pitchFamily="34" charset="0"/>
                <a:cs typeface="Times New Roman" pitchFamily="18" charset="0"/>
              </a:rPr>
              <a:t> 	</a:t>
            </a:r>
            <a:r>
              <a:rPr lang="en-US" altLang="en-US" sz="2100" b="0" i="1">
                <a:solidFill>
                  <a:srgbClr val="646464"/>
                </a:solidFill>
                <a:latin typeface="Century Gothic" pitchFamily="34" charset="0"/>
                <a:cs typeface="Times New Roman" pitchFamily="18" charset="0"/>
              </a:rPr>
              <a:t>To what extent do each of the following arguments make you more inclined to support or oppose the construction of Highway 413?</a:t>
            </a:r>
            <a:endParaRPr lang="en-CA" altLang="en-US" sz="2100" b="0" i="1">
              <a:solidFill>
                <a:srgbClr val="646464"/>
              </a:solidFill>
              <a:latin typeface="Century Gothic" pitchFamily="34" charset="0"/>
              <a:cs typeface="Times New Roman" pitchFamily="18" charset="0"/>
            </a:endParaRPr>
          </a:p>
        </p:txBody>
      </p:sp>
      <p:sp>
        <p:nvSpPr>
          <p:cNvPr id="57364" name="Rectangle 20"/>
          <p:cNvSpPr>
            <a:spLocks noChangeArrowheads="1"/>
          </p:cNvSpPr>
          <p:nvPr/>
        </p:nvSpPr>
        <p:spPr bwMode="auto">
          <a:xfrm>
            <a:off x="34925" y="4400550"/>
            <a:ext cx="6192838" cy="61277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b="0"/>
              <a:t>Once completed, Highway 413 will add 700,000 tonnes of carbon emissions from vehicle trips each year</a:t>
            </a:r>
            <a:endParaRPr lang="en-CA" altLang="en-US" b="0"/>
          </a:p>
        </p:txBody>
      </p:sp>
      <p:sp>
        <p:nvSpPr>
          <p:cNvPr id="19" name="Rectangle 20"/>
          <p:cNvSpPr>
            <a:spLocks noChangeArrowheads="1"/>
          </p:cNvSpPr>
          <p:nvPr/>
        </p:nvSpPr>
        <p:spPr bwMode="auto">
          <a:xfrm>
            <a:off x="34925" y="5229225"/>
            <a:ext cx="6192838" cy="612775"/>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US" altLang="en-US" sz="1800" b="0" dirty="0">
                <a:cs typeface="Arial" panose="020B0604020202020204" pitchFamily="34" charset="0"/>
              </a:rPr>
              <a:t>Highway 413 would pave over more than 400 acres of the Greenbelt and roughly 2,000 acres of farmland</a:t>
            </a:r>
            <a:endParaRPr lang="en-CA" altLang="en-US" sz="1100" b="0" dirty="0">
              <a:solidFill>
                <a:schemeClr val="bg1">
                  <a:lumMod val="50000"/>
                </a:schemeClr>
              </a:solidFill>
              <a:cs typeface="Arial" panose="020B0604020202020204" pitchFamily="34" charset="0"/>
            </a:endParaRPr>
          </a:p>
        </p:txBody>
      </p:sp>
      <p:sp>
        <p:nvSpPr>
          <p:cNvPr id="57366" name="Rectangle 20"/>
          <p:cNvSpPr>
            <a:spLocks noChangeArrowheads="1"/>
          </p:cNvSpPr>
          <p:nvPr/>
        </p:nvSpPr>
        <p:spPr bwMode="auto">
          <a:xfrm>
            <a:off x="34925" y="1844675"/>
            <a:ext cx="6192838" cy="61277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b="0"/>
              <a:t>Highway 413 will attract much needed investment in auto manufacturing and other industries</a:t>
            </a:r>
            <a:endParaRPr lang="en-CA" altLang="en-US" b="0"/>
          </a:p>
        </p:txBody>
      </p:sp>
      <p:sp>
        <p:nvSpPr>
          <p:cNvPr id="57367" name="Rectangle 20"/>
          <p:cNvSpPr>
            <a:spLocks noChangeArrowheads="1"/>
          </p:cNvSpPr>
          <p:nvPr/>
        </p:nvSpPr>
        <p:spPr bwMode="auto">
          <a:xfrm>
            <a:off x="34925" y="2636838"/>
            <a:ext cx="6192838" cy="788987"/>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Highway 413 will create its own congestion by encouraging the development of low-density, car-based suburbs, which means more people who need to drive</a:t>
            </a:r>
            <a:endParaRPr lang="en-CA" altLang="en-US" sz="1600" b="0"/>
          </a:p>
        </p:txBody>
      </p:sp>
      <p:sp>
        <p:nvSpPr>
          <p:cNvPr id="57368" name="Rectangle 20"/>
          <p:cNvSpPr>
            <a:spLocks noChangeArrowheads="1"/>
          </p:cNvSpPr>
          <p:nvPr/>
        </p:nvSpPr>
        <p:spPr bwMode="auto">
          <a:xfrm>
            <a:off x="34925" y="3573463"/>
            <a:ext cx="6192838" cy="61277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b="0"/>
              <a:t>Highway 413 would open up vast swathes of Ontario's most productive farmland to development</a:t>
            </a:r>
            <a:endParaRPr lang="en-CA" altLang="en-US" b="0"/>
          </a:p>
        </p:txBody>
      </p:sp>
      <p:sp>
        <p:nvSpPr>
          <p:cNvPr id="57369" name="Rectangle 4"/>
          <p:cNvSpPr>
            <a:spLocks/>
          </p:cNvSpPr>
          <p:nvPr/>
        </p:nvSpPr>
        <p:spPr bwMode="auto">
          <a:xfrm>
            <a:off x="250825" y="39688"/>
            <a:ext cx="8716963"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Arguments for and against Highway 413 (ii)</a:t>
            </a:r>
          </a:p>
        </p:txBody>
      </p:sp>
      <p:pic>
        <p:nvPicPr>
          <p:cNvPr id="57358" name="Picture 14">
            <a:extLst>
              <a:ext uri="{FF2B5EF4-FFF2-40B4-BE49-F238E27FC236}">
                <a16:creationId xmlns:a16="http://schemas.microsoft.com/office/drawing/2014/main" id="{E7956B8F-15C8-46A2-A209-FAF58F6330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801688"/>
            <a:ext cx="9077325" cy="5995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5"/>
          <p:cNvSpPr>
            <a:spLocks noGrp="1"/>
          </p:cNvSpPr>
          <p:nvPr>
            <p:ph type="body" idx="4294967295"/>
          </p:nvPr>
        </p:nvSpPr>
        <p:spPr>
          <a:xfrm>
            <a:off x="395288" y="1196975"/>
            <a:ext cx="8424862" cy="5327650"/>
          </a:xfrm>
        </p:spPr>
        <p:txBody>
          <a:bodyPr/>
          <a:lstStyle/>
          <a:p>
            <a:pPr>
              <a:spcBef>
                <a:spcPct val="30000"/>
              </a:spcBef>
            </a:pPr>
            <a:r>
              <a:rPr lang="en-CA" altLang="en-US" sz="2100" dirty="0">
                <a:solidFill>
                  <a:srgbClr val="404040"/>
                </a:solidFill>
              </a:rPr>
              <a:t>Respondents were presented with a list of statements regarding Highway 413 and asked to rate the extent to which they agree or disagree with each one</a:t>
            </a:r>
          </a:p>
          <a:p>
            <a:pPr>
              <a:spcBef>
                <a:spcPct val="30000"/>
              </a:spcBef>
            </a:pPr>
            <a:r>
              <a:rPr lang="en-CA" altLang="en-US" sz="2100" dirty="0">
                <a:solidFill>
                  <a:srgbClr val="404040"/>
                </a:solidFill>
              </a:rPr>
              <a:t>A clear plurality (48%) reject the notion that constructing new highways is a prerequisite for reducing highway congestion and results show a clear preference for pursuing other solutions</a:t>
            </a:r>
          </a:p>
          <a:p>
            <a:pPr lvl="1">
              <a:spcBef>
                <a:spcPct val="30000"/>
              </a:spcBef>
            </a:pPr>
            <a:r>
              <a:rPr lang="en-CA" altLang="en-US" sz="2100" dirty="0">
                <a:solidFill>
                  <a:srgbClr val="404040"/>
                </a:solidFill>
              </a:rPr>
              <a:t>64% agree that the Government of Ontario would be better off scrapping Highway 413 and investing in light rail instead</a:t>
            </a:r>
          </a:p>
          <a:p>
            <a:pPr lvl="1">
              <a:spcBef>
                <a:spcPct val="30000"/>
              </a:spcBef>
            </a:pPr>
            <a:r>
              <a:rPr lang="en-CA" altLang="en-US" sz="2100" dirty="0">
                <a:solidFill>
                  <a:srgbClr val="404040"/>
                </a:solidFill>
              </a:rPr>
              <a:t>A similar proportion (61%) would sooner invest the funds in re-patriating Highway 407</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3972" name="Rectangle 4"/>
          <p:cNvSpPr>
            <a:spLocks/>
          </p:cNvSpPr>
          <p:nvPr/>
        </p:nvSpPr>
        <p:spPr bwMode="auto">
          <a:xfrm>
            <a:off x="569913" y="160338"/>
            <a:ext cx="4830762" cy="55403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000">
                <a:solidFill>
                  <a:srgbClr val="FFFFFF"/>
                </a:solidFill>
                <a:latin typeface="Century Gothic" pitchFamily="34" charset="0"/>
              </a:rPr>
              <a:t>Views on Highway 413 (i)</a:t>
            </a:r>
            <a:endParaRPr lang="en-US" altLang="en-US" sz="3000">
              <a:solidFill>
                <a:srgbClr val="FFFFFF"/>
              </a:solidFill>
              <a:latin typeface="Century Gothic"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Likewise, GTA residents are highly skeptical about the need for Highway 413</a:t>
            </a:r>
          </a:p>
          <a:p>
            <a:pPr lvl="1">
              <a:spcBef>
                <a:spcPct val="30000"/>
              </a:spcBef>
            </a:pPr>
            <a:r>
              <a:rPr lang="en-CA" altLang="en-US" sz="2100">
                <a:solidFill>
                  <a:srgbClr val="404040"/>
                </a:solidFill>
              </a:rPr>
              <a:t>56% agree that the highway will not reduce congestion in any meaningful way, while 62% say the only ones who truly benefit are the developers who own the land</a:t>
            </a:r>
          </a:p>
          <a:p>
            <a:pPr lvl="1">
              <a:spcBef>
                <a:spcPct val="30000"/>
              </a:spcBef>
            </a:pPr>
            <a:r>
              <a:rPr lang="en-CA" altLang="en-US" sz="2100">
                <a:solidFill>
                  <a:srgbClr val="404040"/>
                </a:solidFill>
              </a:rPr>
              <a:t>A plurality (44%) also believe that the growing shift to remote work will ultimately render Highway 413 unnecessary</a:t>
            </a:r>
          </a:p>
          <a:p>
            <a:pPr>
              <a:spcBef>
                <a:spcPct val="30000"/>
              </a:spcBef>
            </a:pPr>
            <a:r>
              <a:rPr lang="en-CA" altLang="en-US" sz="2100">
                <a:solidFill>
                  <a:srgbClr val="404040"/>
                </a:solidFill>
              </a:rPr>
              <a:t>All in all, the costs of Highway 413 outweigh the benefits in the public’s view</a:t>
            </a:r>
          </a:p>
          <a:p>
            <a:pPr lvl="1">
              <a:spcBef>
                <a:spcPct val="30000"/>
              </a:spcBef>
            </a:pPr>
            <a:r>
              <a:rPr lang="en-CA" altLang="en-US" sz="2100">
                <a:solidFill>
                  <a:srgbClr val="404040"/>
                </a:solidFill>
              </a:rPr>
              <a:t>Two-thirds of respondents (64%) say they are deeply concerned about the environmental costs of Highway 413</a:t>
            </a:r>
          </a:p>
          <a:p>
            <a:pPr lvl="1">
              <a:spcBef>
                <a:spcPct val="30000"/>
              </a:spcBef>
            </a:pPr>
            <a:r>
              <a:rPr lang="en-CA" altLang="en-US" sz="2100">
                <a:solidFill>
                  <a:srgbClr val="404040"/>
                </a:solidFill>
              </a:rPr>
              <a:t>Similarly, 64% </a:t>
            </a:r>
            <a:r>
              <a:rPr lang="en-CA" altLang="en-US" sz="2100" i="1">
                <a:solidFill>
                  <a:srgbClr val="404040"/>
                </a:solidFill>
              </a:rPr>
              <a:t>disagree</a:t>
            </a:r>
            <a:r>
              <a:rPr lang="en-CA" altLang="en-US" sz="2100">
                <a:solidFill>
                  <a:srgbClr val="404040"/>
                </a:solidFill>
              </a:rPr>
              <a:t> that the economic benefits outweigh the environmental consequences</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6020" name="Rectangle 4"/>
          <p:cNvSpPr>
            <a:spLocks/>
          </p:cNvSpPr>
          <p:nvPr/>
        </p:nvSpPr>
        <p:spPr bwMode="auto">
          <a:xfrm>
            <a:off x="569913" y="160338"/>
            <a:ext cx="4922837" cy="55403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000">
                <a:solidFill>
                  <a:srgbClr val="FFFFFF"/>
                </a:solidFill>
                <a:latin typeface="Century Gothic" pitchFamily="34" charset="0"/>
              </a:rPr>
              <a:t>Views on Highway 413 (ii)</a:t>
            </a:r>
            <a:endParaRPr lang="en-US" altLang="en-US" sz="3000">
              <a:solidFill>
                <a:srgbClr val="FFFFFF"/>
              </a:solidFill>
              <a:latin typeface="Century Gothic"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506"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63509" name="Rectangle 4"/>
          <p:cNvSpPr>
            <a:spLocks/>
          </p:cNvSpPr>
          <p:nvPr/>
        </p:nvSpPr>
        <p:spPr bwMode="auto">
          <a:xfrm>
            <a:off x="250825" y="39688"/>
            <a:ext cx="4618038"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Views on Highway 413</a:t>
            </a:r>
          </a:p>
        </p:txBody>
      </p:sp>
      <p:sp>
        <p:nvSpPr>
          <p:cNvPr id="63510" name="Text Box 14"/>
          <p:cNvSpPr txBox="1">
            <a:spLocks noChangeArrowheads="1"/>
          </p:cNvSpPr>
          <p:nvPr/>
        </p:nvSpPr>
        <p:spPr bwMode="auto">
          <a:xfrm>
            <a:off x="250825" y="728663"/>
            <a:ext cx="8664575" cy="731837"/>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100" i="1">
                <a:solidFill>
                  <a:srgbClr val="D51814"/>
                </a:solidFill>
                <a:latin typeface="Century Gothic" pitchFamily="34" charset="0"/>
                <a:cs typeface="Times New Roman" pitchFamily="18" charset="0"/>
              </a:rPr>
              <a:t>Q.</a:t>
            </a:r>
            <a:r>
              <a:rPr lang="en-CA" altLang="en-US" sz="2100" b="0" i="1">
                <a:solidFill>
                  <a:srgbClr val="646464"/>
                </a:solidFill>
                <a:latin typeface="Century Gothic" pitchFamily="34" charset="0"/>
                <a:cs typeface="Times New Roman" pitchFamily="18" charset="0"/>
              </a:rPr>
              <a:t> 	</a:t>
            </a:r>
            <a:r>
              <a:rPr lang="en-US" altLang="en-US" sz="2100" b="0" i="1">
                <a:solidFill>
                  <a:srgbClr val="646464"/>
                </a:solidFill>
                <a:latin typeface="Century Gothic" pitchFamily="34" charset="0"/>
                <a:cs typeface="Times New Roman" pitchFamily="18" charset="0"/>
              </a:rPr>
              <a:t>Please rate the extent to which you agree or disagree with the following statements:</a:t>
            </a:r>
            <a:endParaRPr lang="en-CA" altLang="en-US" sz="2100" b="0" i="1">
              <a:solidFill>
                <a:srgbClr val="646464"/>
              </a:solidFill>
              <a:latin typeface="Century Gothic" pitchFamily="34" charset="0"/>
              <a:cs typeface="Times New Roman" pitchFamily="18" charset="0"/>
            </a:endParaRPr>
          </a:p>
        </p:txBody>
      </p:sp>
      <p:sp>
        <p:nvSpPr>
          <p:cNvPr id="63511"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63512" name="Rectangle 20"/>
          <p:cNvSpPr>
            <a:spLocks noChangeArrowheads="1"/>
          </p:cNvSpPr>
          <p:nvPr/>
        </p:nvSpPr>
        <p:spPr bwMode="auto">
          <a:xfrm>
            <a:off x="0" y="1522413"/>
            <a:ext cx="6588125" cy="554037"/>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The Government of Ontario would be better off scrapping Highway 413 and using the money to invest in public transit and light rail</a:t>
            </a:r>
            <a:endParaRPr lang="en-CA" altLang="en-US" sz="1600" b="0"/>
          </a:p>
        </p:txBody>
      </p:sp>
      <p:sp>
        <p:nvSpPr>
          <p:cNvPr id="63513" name="Rectangle 20"/>
          <p:cNvSpPr>
            <a:spLocks noChangeArrowheads="1"/>
          </p:cNvSpPr>
          <p:nvPr/>
        </p:nvSpPr>
        <p:spPr bwMode="auto">
          <a:xfrm>
            <a:off x="0" y="2070100"/>
            <a:ext cx="6588125" cy="554038"/>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I am deeply concerned about the environmental impacts of Highway 413</a:t>
            </a:r>
            <a:endParaRPr lang="en-CA" altLang="en-US" sz="1600" b="0"/>
          </a:p>
        </p:txBody>
      </p:sp>
      <p:sp>
        <p:nvSpPr>
          <p:cNvPr id="63514" name="Rectangle 20"/>
          <p:cNvSpPr>
            <a:spLocks noChangeArrowheads="1"/>
          </p:cNvSpPr>
          <p:nvPr/>
        </p:nvSpPr>
        <p:spPr bwMode="auto">
          <a:xfrm>
            <a:off x="0" y="2617788"/>
            <a:ext cx="6588125" cy="554037"/>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The only people who really benefit from the construction of Highway 413 are developers who own the land</a:t>
            </a:r>
            <a:endParaRPr lang="en-CA" altLang="en-US" sz="1600" b="0"/>
          </a:p>
        </p:txBody>
      </p:sp>
      <p:sp>
        <p:nvSpPr>
          <p:cNvPr id="63515" name="Rectangle 20"/>
          <p:cNvSpPr>
            <a:spLocks noChangeArrowheads="1"/>
          </p:cNvSpPr>
          <p:nvPr/>
        </p:nvSpPr>
        <p:spPr bwMode="auto">
          <a:xfrm>
            <a:off x="0" y="3165475"/>
            <a:ext cx="6588125" cy="554038"/>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The Government of Ontario would be better off scrapping Highway 413 and using the money to repatriate Highway 407 and reduce tolls</a:t>
            </a:r>
            <a:endParaRPr lang="en-CA" altLang="en-US" sz="1600" b="0"/>
          </a:p>
        </p:txBody>
      </p:sp>
      <p:sp>
        <p:nvSpPr>
          <p:cNvPr id="63516" name="Rectangle 20"/>
          <p:cNvSpPr>
            <a:spLocks noChangeArrowheads="1"/>
          </p:cNvSpPr>
          <p:nvPr/>
        </p:nvSpPr>
        <p:spPr bwMode="auto">
          <a:xfrm>
            <a:off x="0" y="3713163"/>
            <a:ext cx="6588125" cy="55562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In the long run, Highway 413 will not have any meaningful impact on congestion</a:t>
            </a:r>
            <a:endParaRPr lang="en-CA" altLang="en-US" sz="1600" b="0"/>
          </a:p>
        </p:txBody>
      </p:sp>
      <p:sp>
        <p:nvSpPr>
          <p:cNvPr id="63517" name="Rectangle 20"/>
          <p:cNvSpPr>
            <a:spLocks noChangeArrowheads="1"/>
          </p:cNvSpPr>
          <p:nvPr/>
        </p:nvSpPr>
        <p:spPr bwMode="auto">
          <a:xfrm>
            <a:off x="0" y="4262438"/>
            <a:ext cx="6588125" cy="554037"/>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People are increasingly working from home so Highway 413 will not be needed in the future</a:t>
            </a:r>
            <a:endParaRPr lang="en-CA" altLang="en-US" sz="1600" b="0"/>
          </a:p>
        </p:txBody>
      </p:sp>
      <p:sp>
        <p:nvSpPr>
          <p:cNvPr id="63518" name="Rectangle 20"/>
          <p:cNvSpPr>
            <a:spLocks noChangeArrowheads="1"/>
          </p:cNvSpPr>
          <p:nvPr/>
        </p:nvSpPr>
        <p:spPr bwMode="auto">
          <a:xfrm>
            <a:off x="0" y="4810125"/>
            <a:ext cx="6588125" cy="554038"/>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Any viable solution to easing congestion in the Greater Toronto Area is going to require the construction of new highways</a:t>
            </a:r>
            <a:endParaRPr lang="en-CA" altLang="en-US" sz="1600" b="0"/>
          </a:p>
        </p:txBody>
      </p:sp>
      <p:sp>
        <p:nvSpPr>
          <p:cNvPr id="63519" name="Rectangle 20"/>
          <p:cNvSpPr>
            <a:spLocks noChangeArrowheads="1"/>
          </p:cNvSpPr>
          <p:nvPr/>
        </p:nvSpPr>
        <p:spPr bwMode="auto">
          <a:xfrm>
            <a:off x="0" y="5357813"/>
            <a:ext cx="6588125" cy="554037"/>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US" altLang="en-US" sz="1600" b="0"/>
              <a:t>All things considered, the economic benefits of Highway 413 will outweigh the environmental costs</a:t>
            </a:r>
            <a:endParaRPr lang="en-CA" altLang="en-US" sz="1600" b="0"/>
          </a:p>
        </p:txBody>
      </p:sp>
      <p:pic>
        <p:nvPicPr>
          <p:cNvPr id="63505" name="Picture 17">
            <a:extLst>
              <a:ext uri="{FF2B5EF4-FFF2-40B4-BE49-F238E27FC236}">
                <a16:creationId xmlns:a16="http://schemas.microsoft.com/office/drawing/2014/main" id="{CDCDF74A-5256-479F-9B16-D224C2294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798513"/>
            <a:ext cx="9012238" cy="6005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Lastly, respondents were asked – for a second time – whether they support or oppose Highway 413 as a result of the arguments they saw throughout the survey</a:t>
            </a:r>
          </a:p>
          <a:p>
            <a:pPr>
              <a:spcBef>
                <a:spcPct val="30000"/>
              </a:spcBef>
            </a:pPr>
            <a:r>
              <a:rPr lang="en-CA" altLang="en-US" sz="2100">
                <a:solidFill>
                  <a:srgbClr val="404040"/>
                </a:solidFill>
              </a:rPr>
              <a:t>When the issue is revisited, support for the project drops to 23% (from 29% at the outset of the survey), while opposition grows to 59% (up from 49%)</a:t>
            </a:r>
          </a:p>
          <a:p>
            <a:pPr>
              <a:spcBef>
                <a:spcPct val="30000"/>
              </a:spcBef>
            </a:pPr>
            <a:r>
              <a:rPr lang="en-CA" altLang="en-US" sz="2100">
                <a:solidFill>
                  <a:srgbClr val="404040"/>
                </a:solidFill>
              </a:rPr>
              <a:t>This finding suggests that the arguments against Highway 413 eclipse those in favour and that any prolonged discussion is likely to turn the public against the project</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1140" name="Rectangle 4"/>
          <p:cNvSpPr>
            <a:spLocks/>
          </p:cNvSpPr>
          <p:nvPr/>
        </p:nvSpPr>
        <p:spPr bwMode="auto">
          <a:xfrm>
            <a:off x="569913" y="144463"/>
            <a:ext cx="8467725"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Impacts of arguments about Highway 413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9" name="Rectangle 20"/>
          <p:cNvSpPr>
            <a:spLocks noChangeArrowheads="1"/>
          </p:cNvSpPr>
          <p:nvPr/>
        </p:nvSpPr>
        <p:spPr bwMode="auto">
          <a:xfrm>
            <a:off x="369888" y="3348038"/>
            <a:ext cx="2921000" cy="496887"/>
          </a:xfrm>
          <a:prstGeom prst="rect">
            <a:avLst/>
          </a:prstGeom>
          <a:noFill/>
          <a:ln w="9525">
            <a:noFill/>
            <a:miter lim="800000"/>
            <a:headEnd/>
            <a:tailEnd/>
          </a:ln>
        </p:spPr>
        <p:txBody>
          <a:bodyPr wrap="none" lIns="90488" tIns="42863" rIns="90488" bIns="42863" anchor="ctr">
            <a:spAutoFit/>
          </a:bodyPr>
          <a:lstStyle/>
          <a:p>
            <a:pPr defTabSz="908050" eaLnBrk="0" hangingPunct="0">
              <a:lnSpc>
                <a:spcPct val="95000"/>
              </a:lnSpc>
            </a:pPr>
            <a:r>
              <a:rPr lang="en-CA" altLang="en-US" sz="2800"/>
              <a:t>Post-arguments</a:t>
            </a:r>
          </a:p>
        </p:txBody>
      </p:sp>
      <p:cxnSp>
        <p:nvCxnSpPr>
          <p:cNvPr id="67600"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12" name="Rectangle 11"/>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13" name="Rectangle 12"/>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67603"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67604" name="Text Box 14"/>
          <p:cNvSpPr txBox="1">
            <a:spLocks noChangeArrowheads="1"/>
          </p:cNvSpPr>
          <p:nvPr/>
        </p:nvSpPr>
        <p:spPr bwMode="auto">
          <a:xfrm>
            <a:off x="381000" y="1547813"/>
            <a:ext cx="8294688" cy="793750"/>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300" i="1">
                <a:solidFill>
                  <a:srgbClr val="D51814"/>
                </a:solidFill>
                <a:latin typeface="Century Gothic" pitchFamily="34" charset="0"/>
                <a:cs typeface="Times New Roman" pitchFamily="18" charset="0"/>
              </a:rPr>
              <a:t>Q.</a:t>
            </a:r>
            <a:r>
              <a:rPr lang="en-CA" altLang="en-US" sz="2300" b="0" i="1">
                <a:solidFill>
                  <a:srgbClr val="646464"/>
                </a:solidFill>
                <a:latin typeface="Century Gothic" pitchFamily="34" charset="0"/>
                <a:cs typeface="Times New Roman" pitchFamily="18" charset="0"/>
              </a:rPr>
              <a:t> 	</a:t>
            </a:r>
            <a:r>
              <a:rPr lang="en-US" altLang="en-US" sz="2300" b="0" i="1">
                <a:solidFill>
                  <a:srgbClr val="646464"/>
                </a:solidFill>
                <a:latin typeface="Century Gothic" pitchFamily="34" charset="0"/>
                <a:cs typeface="Times New Roman" pitchFamily="18" charset="0"/>
              </a:rPr>
              <a:t>Based on what you know, to what extent do you support or oppose the construction of Highway 413?</a:t>
            </a:r>
            <a:endParaRPr lang="en-CA" altLang="en-US" sz="2300" b="0" i="1">
              <a:solidFill>
                <a:srgbClr val="646464"/>
              </a:solidFill>
              <a:latin typeface="Century Gothic" pitchFamily="34" charset="0"/>
              <a:cs typeface="Times New Roman" pitchFamily="18" charset="0"/>
            </a:endParaRPr>
          </a:p>
        </p:txBody>
      </p:sp>
      <p:sp>
        <p:nvSpPr>
          <p:cNvPr id="67605" name="Rectangle 22"/>
          <p:cNvSpPr>
            <a:spLocks noChangeArrowheads="1"/>
          </p:cNvSpPr>
          <p:nvPr/>
        </p:nvSpPr>
        <p:spPr bwMode="auto">
          <a:xfrm>
            <a:off x="369888" y="981075"/>
            <a:ext cx="2720975" cy="495300"/>
          </a:xfrm>
          <a:prstGeom prst="rect">
            <a:avLst/>
          </a:prstGeom>
          <a:noFill/>
          <a:ln w="9525">
            <a:noFill/>
            <a:miter lim="800000"/>
            <a:headEnd/>
            <a:tailEnd/>
          </a:ln>
        </p:spPr>
        <p:txBody>
          <a:bodyPr wrap="none" lIns="90488" tIns="42863" rIns="90488" bIns="42863" anchor="ctr">
            <a:spAutoFit/>
          </a:bodyPr>
          <a:lstStyle/>
          <a:p>
            <a:pPr defTabSz="908050" eaLnBrk="0" hangingPunct="0">
              <a:lnSpc>
                <a:spcPct val="95000"/>
              </a:lnSpc>
            </a:pPr>
            <a:r>
              <a:rPr lang="en-CA" altLang="en-US" sz="2800"/>
              <a:t>Pre-arguments</a:t>
            </a:r>
          </a:p>
        </p:txBody>
      </p:sp>
      <p:cxnSp>
        <p:nvCxnSpPr>
          <p:cNvPr id="3" name="Straight Connector 2"/>
          <p:cNvCxnSpPr/>
          <p:nvPr/>
        </p:nvCxnSpPr>
        <p:spPr>
          <a:xfrm>
            <a:off x="468313" y="3840163"/>
            <a:ext cx="8207375" cy="0"/>
          </a:xfrm>
          <a:prstGeom prst="line">
            <a:avLst/>
          </a:prstGeom>
          <a:ln w="3175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68313" y="1476375"/>
            <a:ext cx="8207375" cy="0"/>
          </a:xfrm>
          <a:prstGeom prst="line">
            <a:avLst/>
          </a:prstGeom>
          <a:ln w="31750">
            <a:solidFill>
              <a:schemeClr val="tx1"/>
            </a:solidFill>
          </a:ln>
        </p:spPr>
        <p:style>
          <a:lnRef idx="1">
            <a:schemeClr val="dk1"/>
          </a:lnRef>
          <a:fillRef idx="0">
            <a:schemeClr val="dk1"/>
          </a:fillRef>
          <a:effectRef idx="0">
            <a:schemeClr val="dk1"/>
          </a:effectRef>
          <a:fontRef idx="minor">
            <a:schemeClr val="tx1"/>
          </a:fontRef>
        </p:style>
      </p:cxnSp>
      <p:sp>
        <p:nvSpPr>
          <p:cNvPr id="67608" name="Text Box 14"/>
          <p:cNvSpPr txBox="1">
            <a:spLocks noChangeArrowheads="1"/>
          </p:cNvSpPr>
          <p:nvPr/>
        </p:nvSpPr>
        <p:spPr bwMode="auto">
          <a:xfrm>
            <a:off x="381000" y="3903663"/>
            <a:ext cx="8664575" cy="1192212"/>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400" i="1">
                <a:solidFill>
                  <a:srgbClr val="D51814"/>
                </a:solidFill>
                <a:latin typeface="Century Gothic" pitchFamily="34" charset="0"/>
                <a:cs typeface="Times New Roman" pitchFamily="18" charset="0"/>
              </a:rPr>
              <a:t>Q.</a:t>
            </a:r>
            <a:r>
              <a:rPr lang="en-CA" altLang="en-US" sz="2400" b="0" i="1">
                <a:solidFill>
                  <a:srgbClr val="646464"/>
                </a:solidFill>
                <a:latin typeface="Century Gothic" pitchFamily="34" charset="0"/>
                <a:cs typeface="Times New Roman" pitchFamily="18" charset="0"/>
              </a:rPr>
              <a:t> 	</a:t>
            </a:r>
            <a:r>
              <a:rPr lang="en-US" altLang="en-US" sz="2400" b="0" i="1">
                <a:solidFill>
                  <a:srgbClr val="646464"/>
                </a:solidFill>
                <a:latin typeface="Century Gothic" pitchFamily="34" charset="0"/>
                <a:cs typeface="Times New Roman" pitchFamily="18" charset="0"/>
              </a:rPr>
              <a:t>Based on these arguments you have seen, to what extent do you support or oppose the construction of Highway 413?</a:t>
            </a:r>
            <a:endParaRPr lang="en-CA" altLang="en-US" sz="2400" b="0" i="1">
              <a:solidFill>
                <a:srgbClr val="646464"/>
              </a:solidFill>
              <a:latin typeface="Century Gothic" pitchFamily="34" charset="0"/>
              <a:cs typeface="Times New Roman" pitchFamily="18" charset="0"/>
            </a:endParaRPr>
          </a:p>
        </p:txBody>
      </p:sp>
      <p:sp>
        <p:nvSpPr>
          <p:cNvPr id="67609" name="Rectangle 4"/>
          <p:cNvSpPr>
            <a:spLocks/>
          </p:cNvSpPr>
          <p:nvPr/>
        </p:nvSpPr>
        <p:spPr bwMode="auto">
          <a:xfrm>
            <a:off x="250825" y="39688"/>
            <a:ext cx="8467725"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Impacts of arguments about Highway 413</a:t>
            </a:r>
          </a:p>
        </p:txBody>
      </p:sp>
      <p:pic>
        <p:nvPicPr>
          <p:cNvPr id="67598" name="Picture 14">
            <a:extLst>
              <a:ext uri="{FF2B5EF4-FFF2-40B4-BE49-F238E27FC236}">
                <a16:creationId xmlns:a16="http://schemas.microsoft.com/office/drawing/2014/main" id="{CFC10EFE-04BC-49B9-A5FB-26A10D7E68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1487488"/>
            <a:ext cx="9036050" cy="5037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5"/>
          <p:cNvSpPr>
            <a:spLocks noGrp="1"/>
          </p:cNvSpPr>
          <p:nvPr>
            <p:ph type="body" idx="4294967295"/>
          </p:nvPr>
        </p:nvSpPr>
        <p:spPr>
          <a:xfrm>
            <a:off x="395288" y="1196975"/>
            <a:ext cx="8424862" cy="5327650"/>
          </a:xfrm>
        </p:spPr>
        <p:txBody>
          <a:bodyPr/>
          <a:lstStyle/>
          <a:p>
            <a:pPr>
              <a:spcBef>
                <a:spcPct val="30000"/>
              </a:spcBef>
              <a:buFont typeface="Arial" panose="020B0604020202020204" pitchFamily="34" charset="0"/>
              <a:buChar char="»"/>
              <a:defRPr/>
            </a:pPr>
            <a:r>
              <a:rPr lang="en-CA" altLang="en-US" sz="2050" dirty="0">
                <a:solidFill>
                  <a:srgbClr val="404040"/>
                </a:solidFill>
              </a:rPr>
              <a:t>GTA residents are generally opposed to the construction of Highway 413, though results vary by region </a:t>
            </a:r>
          </a:p>
          <a:p>
            <a:pPr lvl="1">
              <a:spcBef>
                <a:spcPct val="30000"/>
              </a:spcBef>
              <a:defRPr/>
            </a:pPr>
            <a:r>
              <a:rPr lang="en-CA" altLang="en-US" sz="2050" dirty="0">
                <a:solidFill>
                  <a:srgbClr val="404040"/>
                </a:solidFill>
              </a:rPr>
              <a:t>The highway is largely seen as an unnecessary and ineffective means of reducing highway congestion and the public show a clear preference for alternatives such as investing in light rail, encouraging remote work, and repatriating Highway 407</a:t>
            </a:r>
          </a:p>
          <a:p>
            <a:pPr>
              <a:spcBef>
                <a:spcPct val="30000"/>
              </a:spcBef>
              <a:buFont typeface="Arial" panose="020B0604020202020204" pitchFamily="34" charset="0"/>
              <a:buChar char="»"/>
              <a:defRPr/>
            </a:pPr>
            <a:r>
              <a:rPr lang="en-CA" altLang="en-US" sz="2050" dirty="0">
                <a:solidFill>
                  <a:srgbClr val="404040"/>
                </a:solidFill>
              </a:rPr>
              <a:t>The environmental consequences weigh heavily on the public’s mind, and touting the project’s economic benefits does little to allay these concerns</a:t>
            </a:r>
          </a:p>
          <a:p>
            <a:pPr lvl="1">
              <a:spcBef>
                <a:spcPct val="30000"/>
              </a:spcBef>
              <a:defRPr/>
            </a:pPr>
            <a:r>
              <a:rPr lang="en-CA" altLang="en-US" sz="2050" dirty="0">
                <a:solidFill>
                  <a:srgbClr val="404040"/>
                </a:solidFill>
              </a:rPr>
              <a:t>Arguments that stress the environmental and ecological impacts of the project are likely to resonate well with the public</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6260" name="Rectangle 4"/>
          <p:cNvSpPr>
            <a:spLocks/>
          </p:cNvSpPr>
          <p:nvPr/>
        </p:nvSpPr>
        <p:spPr bwMode="auto">
          <a:xfrm>
            <a:off x="569913" y="144463"/>
            <a:ext cx="3116262"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Conclusions (i)</a:t>
            </a:r>
            <a:endParaRPr lang="en-US" altLang="en-US" sz="3200">
              <a:solidFill>
                <a:srgbClr val="FFFFFF"/>
              </a:solidFill>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Overall, the public do not see highway construction as a particularly effective means of reducing congestion</a:t>
            </a:r>
          </a:p>
          <a:p>
            <a:pPr lvl="1">
              <a:spcBef>
                <a:spcPct val="30000"/>
              </a:spcBef>
            </a:pPr>
            <a:r>
              <a:rPr lang="en-CA" altLang="en-US" sz="2100">
                <a:solidFill>
                  <a:srgbClr val="404040"/>
                </a:solidFill>
              </a:rPr>
              <a:t>Just four in ten (39%) believe expanding existing highways would be an effective tool for reducing congestion, while even fewer (34%) are optimistic about the construction of new highways</a:t>
            </a:r>
          </a:p>
          <a:p>
            <a:pPr lvl="1">
              <a:spcBef>
                <a:spcPct val="30000"/>
              </a:spcBef>
            </a:pPr>
            <a:r>
              <a:rPr lang="en-CA" altLang="en-US" sz="2100">
                <a:solidFill>
                  <a:srgbClr val="404040"/>
                </a:solidFill>
              </a:rPr>
              <a:t>Indeed, highway expansion and construction rank sixth and seventh, respectively, out of the seven potential solutions tested</a:t>
            </a:r>
          </a:p>
          <a:p>
            <a:pPr>
              <a:spcBef>
                <a:spcPct val="30000"/>
              </a:spcBef>
            </a:pPr>
            <a:r>
              <a:rPr lang="en-CA" altLang="en-US" sz="2100">
                <a:solidFill>
                  <a:srgbClr val="404040"/>
                </a:solidFill>
              </a:rPr>
              <a:t>In sharp contrast, two-thirds of respondents believe that encouraging working from home and expanding light rail infrastructure would be highly useful in reducing overcrowding on existing highways (67% and 66%, respectively)</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508" name="Rectangle 4"/>
          <p:cNvSpPr>
            <a:spLocks/>
          </p:cNvSpPr>
          <p:nvPr/>
        </p:nvSpPr>
        <p:spPr bwMode="auto">
          <a:xfrm>
            <a:off x="569913" y="144463"/>
            <a:ext cx="7092950"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Solutions to highway congestion (i)</a:t>
            </a:r>
            <a:endParaRPr lang="en-US" altLang="en-US" sz="3200">
              <a:solidFill>
                <a:srgbClr val="FFFFFF"/>
              </a:solidFill>
              <a:latin typeface="Century Gothic"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5"/>
          <p:cNvSpPr>
            <a:spLocks noGrp="1"/>
          </p:cNvSpPr>
          <p:nvPr>
            <p:ph type="body" idx="4294967295"/>
          </p:nvPr>
        </p:nvSpPr>
        <p:spPr>
          <a:xfrm>
            <a:off x="395288" y="1196975"/>
            <a:ext cx="8424862" cy="5327650"/>
          </a:xfrm>
        </p:spPr>
        <p:txBody>
          <a:bodyPr/>
          <a:lstStyle/>
          <a:p>
            <a:pPr>
              <a:spcBef>
                <a:spcPct val="30000"/>
              </a:spcBef>
            </a:pPr>
            <a:r>
              <a:rPr lang="en-CA" altLang="en-US" sz="2100" dirty="0">
                <a:solidFill>
                  <a:srgbClr val="404040"/>
                </a:solidFill>
              </a:rPr>
              <a:t>Among those who are in favour of the project, support appears conditional on the 30-minute time saving promised by the Ford government</a:t>
            </a:r>
          </a:p>
          <a:p>
            <a:pPr lvl="1">
              <a:spcBef>
                <a:spcPct val="30000"/>
              </a:spcBef>
            </a:pPr>
            <a:r>
              <a:rPr lang="en-CA" altLang="en-US" sz="2100" dirty="0">
                <a:solidFill>
                  <a:srgbClr val="404040"/>
                </a:solidFill>
              </a:rPr>
              <a:t>Anything short of 30 minutes is unacceptable in the public’s view</a:t>
            </a:r>
          </a:p>
          <a:p>
            <a:pPr lvl="1">
              <a:spcBef>
                <a:spcPct val="30000"/>
              </a:spcBef>
            </a:pPr>
            <a:r>
              <a:rPr lang="en-CA" altLang="en-US" sz="2100" dirty="0">
                <a:solidFill>
                  <a:srgbClr val="404040"/>
                </a:solidFill>
              </a:rPr>
              <a:t>Stressing the expert panel’s finding that the time saving will be closer to 30 seconds is likely to be effective at blunting support for the project</a:t>
            </a:r>
          </a:p>
          <a:p>
            <a:pPr>
              <a:spcBef>
                <a:spcPct val="30000"/>
              </a:spcBef>
            </a:pPr>
            <a:r>
              <a:rPr lang="en-CA" altLang="en-US" sz="2100" dirty="0">
                <a:solidFill>
                  <a:srgbClr val="404040"/>
                </a:solidFill>
              </a:rPr>
              <a:t>Tolls appear to be a politically toxic issue and pitching congestion pricing as an alternative to Highway 413 is likely to backfire</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8308" name="Rectangle 4"/>
          <p:cNvSpPr>
            <a:spLocks/>
          </p:cNvSpPr>
          <p:nvPr/>
        </p:nvSpPr>
        <p:spPr bwMode="auto">
          <a:xfrm>
            <a:off x="569913" y="144463"/>
            <a:ext cx="3214687"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Conclusions (ii)</a:t>
            </a:r>
            <a:endParaRPr lang="en-US" altLang="en-US" sz="3200">
              <a:solidFill>
                <a:srgbClr val="FFFFFF"/>
              </a:solidFill>
              <a:latin typeface="Century Gothic"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924175"/>
            <a:ext cx="9172575" cy="393382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2F5194"/>
              </a:solidFill>
            </a:endParaRPr>
          </a:p>
        </p:txBody>
      </p:sp>
      <p:sp>
        <p:nvSpPr>
          <p:cNvPr id="100354" name="Subtitle 2"/>
          <p:cNvSpPr>
            <a:spLocks/>
          </p:cNvSpPr>
          <p:nvPr/>
        </p:nvSpPr>
        <p:spPr bwMode="auto">
          <a:xfrm>
            <a:off x="900113" y="3284538"/>
            <a:ext cx="4984750" cy="1974850"/>
          </a:xfrm>
          <a:prstGeom prst="rect">
            <a:avLst/>
          </a:prstGeom>
          <a:noFill/>
          <a:ln w="9525">
            <a:noFill/>
            <a:miter lim="800000"/>
            <a:headEnd/>
            <a:tailEnd/>
          </a:ln>
        </p:spPr>
        <p:txBody>
          <a:bodyPr/>
          <a:lstStyle/>
          <a:p>
            <a:pPr>
              <a:spcAft>
                <a:spcPts val="1800"/>
              </a:spcAft>
            </a:pPr>
            <a:r>
              <a:rPr lang="en-US" altLang="en-US" sz="3600">
                <a:solidFill>
                  <a:schemeClr val="bg1"/>
                </a:solidFill>
                <a:latin typeface="Century Gothic" pitchFamily="34" charset="0"/>
              </a:rPr>
              <a:t>For more information:</a:t>
            </a:r>
            <a:endParaRPr lang="en-US" altLang="en-US">
              <a:solidFill>
                <a:schemeClr val="bg1"/>
              </a:solidFill>
              <a:latin typeface="Century Gothic" pitchFamily="34" charset="0"/>
            </a:endParaRPr>
          </a:p>
          <a:p>
            <a:pPr>
              <a:spcAft>
                <a:spcPts val="400"/>
              </a:spcAft>
              <a:buFont typeface="Arial" charset="0"/>
              <a:buNone/>
            </a:pPr>
            <a:r>
              <a:rPr lang="en-US" altLang="en-US" sz="2200">
                <a:solidFill>
                  <a:schemeClr val="bg1"/>
                </a:solidFill>
                <a:latin typeface="Century Gothic" pitchFamily="34" charset="0"/>
              </a:rPr>
              <a:t>FRANK GRAVES</a:t>
            </a:r>
          </a:p>
          <a:p>
            <a:pPr>
              <a:spcAft>
                <a:spcPts val="400"/>
              </a:spcAft>
              <a:buFont typeface="Arial" charset="0"/>
              <a:buNone/>
            </a:pPr>
            <a:r>
              <a:rPr lang="en-US" altLang="en-US">
                <a:solidFill>
                  <a:schemeClr val="bg1"/>
                </a:solidFill>
                <a:latin typeface="Century Gothic" pitchFamily="34" charset="0"/>
              </a:rPr>
              <a:t>EKOS Research Associates </a:t>
            </a:r>
          </a:p>
          <a:p>
            <a:pPr>
              <a:spcAft>
                <a:spcPts val="400"/>
              </a:spcAft>
              <a:buFont typeface="Arial" charset="0"/>
              <a:buNone/>
            </a:pPr>
            <a:r>
              <a:rPr lang="en-US" altLang="en-US">
                <a:solidFill>
                  <a:schemeClr val="bg1"/>
                </a:solidFill>
                <a:latin typeface="Century Gothic" pitchFamily="34" charset="0"/>
              </a:rPr>
              <a:t>fgraves@ekos.com</a:t>
            </a:r>
          </a:p>
          <a:p>
            <a:pPr>
              <a:spcAft>
                <a:spcPts val="400"/>
              </a:spcAft>
              <a:buFont typeface="Arial" charset="0"/>
              <a:buNone/>
            </a:pPr>
            <a:r>
              <a:rPr lang="en-US" altLang="en-US">
                <a:solidFill>
                  <a:schemeClr val="bg1"/>
                </a:solidFill>
                <a:latin typeface="Century Gothic" pitchFamily="34" charset="0"/>
              </a:rPr>
              <a:t>(613) 235-7215</a:t>
            </a:r>
          </a:p>
        </p:txBody>
      </p:sp>
      <p:pic>
        <p:nvPicPr>
          <p:cNvPr id="100355" name="Picture 2" descr="EKOS Logo.png"/>
          <p:cNvPicPr>
            <a:picLocks noChangeAspect="1"/>
          </p:cNvPicPr>
          <p:nvPr/>
        </p:nvPicPr>
        <p:blipFill>
          <a:blip r:embed="rId3"/>
          <a:srcRect/>
          <a:stretch>
            <a:fillRect/>
          </a:stretch>
        </p:blipFill>
        <p:spPr bwMode="auto">
          <a:xfrm>
            <a:off x="971550" y="914400"/>
            <a:ext cx="3454400" cy="1727200"/>
          </a:xfrm>
          <a:prstGeom prst="rect">
            <a:avLst/>
          </a:prstGeom>
          <a:noFill/>
          <a:ln w="9525">
            <a:noFill/>
            <a:miter lim="800000"/>
            <a:headEnd/>
            <a:tailEnd/>
          </a:ln>
        </p:spPr>
      </p:pic>
      <p:sp>
        <p:nvSpPr>
          <p:cNvPr id="9" name="Rectangle 8"/>
          <p:cNvSpPr/>
          <p:nvPr/>
        </p:nvSpPr>
        <p:spPr>
          <a:xfrm>
            <a:off x="-11113" y="2889250"/>
            <a:ext cx="9172576" cy="69850"/>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0357" name="Subtitle 2"/>
          <p:cNvSpPr>
            <a:spLocks/>
          </p:cNvSpPr>
          <p:nvPr/>
        </p:nvSpPr>
        <p:spPr bwMode="auto">
          <a:xfrm>
            <a:off x="6372225" y="5876925"/>
            <a:ext cx="2505075" cy="638175"/>
          </a:xfrm>
          <a:prstGeom prst="rect">
            <a:avLst/>
          </a:prstGeom>
          <a:noFill/>
          <a:ln w="9525">
            <a:noFill/>
            <a:miter lim="800000"/>
            <a:headEnd/>
            <a:tailEnd/>
          </a:ln>
        </p:spPr>
        <p:txBody>
          <a:bodyPr/>
          <a:lstStyle/>
          <a:p>
            <a:pPr algn="r">
              <a:spcAft>
                <a:spcPts val="600"/>
              </a:spcAft>
              <a:buFont typeface="Arial" charset="0"/>
              <a:buNone/>
            </a:pPr>
            <a:r>
              <a:rPr lang="en-US" altLang="en-US" sz="3600">
                <a:solidFill>
                  <a:schemeClr val="bg1"/>
                </a:solidFill>
                <a:latin typeface="Century Gothic" pitchFamily="34" charset="0"/>
              </a:rPr>
              <a:t>ekos.com</a:t>
            </a:r>
            <a:endParaRPr lang="en-CA" altLang="en-US" sz="3600">
              <a:solidFill>
                <a:schemeClr val="bg1"/>
              </a:solidFill>
              <a:latin typeface="Century Gothic" pitchFamily="34" charset="0"/>
            </a:endParaRPr>
          </a:p>
        </p:txBody>
      </p:sp>
      <p:sp>
        <p:nvSpPr>
          <p:cNvPr id="100358" name="Text Box 4"/>
          <p:cNvSpPr txBox="1">
            <a:spLocks noChangeArrowheads="1"/>
          </p:cNvSpPr>
          <p:nvPr/>
        </p:nvSpPr>
        <p:spPr bwMode="auto">
          <a:xfrm>
            <a:off x="900113" y="6199188"/>
            <a:ext cx="3705225" cy="25082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100" b="0">
                <a:solidFill>
                  <a:srgbClr val="FFFFFF"/>
                </a:solidFill>
                <a:latin typeface="Century Gothic" pitchFamily="34" charset="0"/>
              </a:rPr>
              <a:t>Copyright 2021. No reproduction without permission.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Reducing tolls on Highway 407 is also seen as a highly effective solution, with more than half of respondents rating it as very effective (59%)</a:t>
            </a:r>
          </a:p>
          <a:p>
            <a:pPr>
              <a:spcBef>
                <a:spcPct val="30000"/>
              </a:spcBef>
            </a:pPr>
            <a:r>
              <a:rPr lang="en-CA" altLang="en-US" sz="2100">
                <a:solidFill>
                  <a:srgbClr val="404040"/>
                </a:solidFill>
              </a:rPr>
              <a:t>Respondents are more divided when it comes to the impacts of limiting urban sprawl (43% say urban densification would be an effective tool)</a:t>
            </a:r>
          </a:p>
          <a:p>
            <a:pPr>
              <a:spcBef>
                <a:spcPct val="30000"/>
              </a:spcBef>
            </a:pPr>
            <a:r>
              <a:rPr lang="en-CA" altLang="en-US" sz="2100">
                <a:solidFill>
                  <a:srgbClr val="404040"/>
                </a:solidFill>
              </a:rPr>
              <a:t>Results show little enthusiasm for congestion pricing</a:t>
            </a:r>
          </a:p>
          <a:p>
            <a:pPr lvl="1">
              <a:spcBef>
                <a:spcPct val="30000"/>
              </a:spcBef>
            </a:pPr>
            <a:r>
              <a:rPr lang="en-CA" altLang="en-US" sz="2100">
                <a:solidFill>
                  <a:srgbClr val="404040"/>
                </a:solidFill>
              </a:rPr>
              <a:t>Just 27% say congestion pricing would be effective, while 48% say it would be of little to no use</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3556" name="Rectangle 4"/>
          <p:cNvSpPr>
            <a:spLocks/>
          </p:cNvSpPr>
          <p:nvPr/>
        </p:nvSpPr>
        <p:spPr bwMode="auto">
          <a:xfrm>
            <a:off x="569913" y="144463"/>
            <a:ext cx="7191375"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Solutions to highway congestion (ii)</a:t>
            </a:r>
            <a:endParaRPr lang="en-US" altLang="en-US" sz="3200">
              <a:solidFill>
                <a:srgbClr val="FFFFFF"/>
              </a:solidFill>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Results also reveal a regional divide between those who live in the City of Toronto and those who live in the surrounding areas</a:t>
            </a:r>
          </a:p>
          <a:p>
            <a:pPr lvl="1">
              <a:spcBef>
                <a:spcPct val="30000"/>
              </a:spcBef>
            </a:pPr>
            <a:r>
              <a:rPr lang="en-CA" altLang="en-US" sz="2100">
                <a:solidFill>
                  <a:srgbClr val="404040"/>
                </a:solidFill>
              </a:rPr>
              <a:t>New highway construction is widely dismissed by those who live within 10 kilometres of Queen’s Park, while these respondents overwhelmingly extol the benefits of expanded light rail</a:t>
            </a:r>
          </a:p>
          <a:p>
            <a:pPr lvl="1">
              <a:spcBef>
                <a:spcPct val="30000"/>
              </a:spcBef>
            </a:pPr>
            <a:r>
              <a:rPr lang="en-CA" altLang="en-US" sz="2100">
                <a:solidFill>
                  <a:srgbClr val="404040"/>
                </a:solidFill>
              </a:rPr>
              <a:t>Those who live farther away – particularly those in the York region – are more apt to say highway construction would be an effective solution; however, these respondents are also more enthusiastic regarding the impacts of toll reduction</a:t>
            </a:r>
          </a:p>
          <a:p>
            <a:pPr lvl="1">
              <a:spcBef>
                <a:spcPct val="30000"/>
              </a:spcBef>
            </a:pPr>
            <a:r>
              <a:rPr lang="en-CA" altLang="en-US" sz="2100">
                <a:solidFill>
                  <a:srgbClr val="404040"/>
                </a:solidFill>
              </a:rPr>
              <a:t>Again, encouraging working from home holds broad appeal across the GTA</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7652" name="Rectangle 4"/>
          <p:cNvSpPr>
            <a:spLocks/>
          </p:cNvSpPr>
          <p:nvPr/>
        </p:nvSpPr>
        <p:spPr bwMode="auto">
          <a:xfrm>
            <a:off x="569913" y="144463"/>
            <a:ext cx="7323137"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Solutions to highway congestion (iv)</a:t>
            </a:r>
            <a:endParaRPr lang="en-US" altLang="en-US" sz="3200">
              <a:solidFill>
                <a:srgbClr val="FFFFFF"/>
              </a:solidFill>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1" name="Rectangle 20"/>
          <p:cNvSpPr>
            <a:spLocks noChangeArrowheads="1"/>
          </p:cNvSpPr>
          <p:nvPr/>
        </p:nvSpPr>
        <p:spPr bwMode="auto">
          <a:xfrm>
            <a:off x="1212850" y="4773613"/>
            <a:ext cx="4511675" cy="379412"/>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2000" b="0"/>
              <a:t>Constructing additional highways</a:t>
            </a:r>
          </a:p>
        </p:txBody>
      </p:sp>
      <p:sp>
        <p:nvSpPr>
          <p:cNvPr id="8200" name="Rectangle 20"/>
          <p:cNvSpPr>
            <a:spLocks noChangeArrowheads="1"/>
          </p:cNvSpPr>
          <p:nvPr/>
        </p:nvSpPr>
        <p:spPr bwMode="auto">
          <a:xfrm>
            <a:off x="34925" y="5265738"/>
            <a:ext cx="5689600" cy="641350"/>
          </a:xfrm>
          <a:prstGeom prst="rect">
            <a:avLst/>
          </a:prstGeom>
          <a:noFill/>
          <a:ln>
            <a:noFill/>
          </a:ln>
        </p:spPr>
        <p:txBody>
          <a:bodyPr lIns="90488" tIns="42863" rIns="90488" bIns="42863" anchor="ctr">
            <a:spAutoFit/>
          </a:bodyPr>
          <a:lstStyle>
            <a:lvl1pPr defTabSz="908050">
              <a:spcBef>
                <a:spcPct val="50000"/>
              </a:spcBef>
              <a:spcAft>
                <a:spcPct val="20000"/>
              </a:spcAft>
              <a:buSzPct val="95000"/>
              <a:buFont typeface="Wingdings" panose="05000000000000000000" pitchFamily="2" charset="2"/>
              <a:defRPr sz="1500">
                <a:solidFill>
                  <a:schemeClr val="tx1"/>
                </a:solidFill>
                <a:latin typeface="Arial" panose="020B0604020202020204" pitchFamily="34" charset="0"/>
              </a:defRPr>
            </a:lvl1pPr>
            <a:lvl2pPr marL="742950" indent="-285750" defTabSz="908050">
              <a:spcBef>
                <a:spcPct val="25000"/>
              </a:spcBef>
              <a:spcAft>
                <a:spcPct val="10000"/>
              </a:spcAft>
              <a:buClr>
                <a:srgbClr val="1465A2"/>
              </a:buClr>
              <a:buFont typeface="Arial Unicode MS" pitchFamily="34" charset="-128"/>
              <a:buChar char="•"/>
              <a:defRPr sz="1500">
                <a:solidFill>
                  <a:schemeClr val="tx1"/>
                </a:solidFill>
                <a:latin typeface="Arial" panose="020B0604020202020204" pitchFamily="34" charset="0"/>
              </a:defRPr>
            </a:lvl2pPr>
            <a:lvl3pPr marL="1143000" indent="-228600" defTabSz="908050">
              <a:spcBef>
                <a:spcPct val="35000"/>
              </a:spcBef>
              <a:spcAft>
                <a:spcPct val="10000"/>
              </a:spcAft>
              <a:buFont typeface="Arial Unicode MS" pitchFamily="34" charset="-128"/>
              <a:buChar char="⁻"/>
              <a:defRPr sz="1500">
                <a:solidFill>
                  <a:schemeClr val="tx1"/>
                </a:solidFill>
                <a:latin typeface="Arial" panose="020B0604020202020204" pitchFamily="34" charset="0"/>
              </a:defRPr>
            </a:lvl3pPr>
            <a:lvl4pPr marL="1600200" indent="-228600" defTabSz="908050">
              <a:spcBef>
                <a:spcPct val="20000"/>
              </a:spcBef>
              <a:buSzPct val="90000"/>
              <a:buChar char="–"/>
              <a:defRPr>
                <a:solidFill>
                  <a:schemeClr val="tx1"/>
                </a:solidFill>
                <a:latin typeface="Arial Unicode MS" pitchFamily="34" charset="-128"/>
              </a:defRPr>
            </a:lvl4pPr>
            <a:lvl5pPr marL="2057400" indent="-228600" defTabSz="908050">
              <a:spcBef>
                <a:spcPct val="20000"/>
              </a:spcBef>
              <a:buSzPct val="90000"/>
              <a:buChar char="»"/>
              <a:defRPr sz="1700">
                <a:solidFill>
                  <a:srgbClr val="000066"/>
                </a:solidFill>
                <a:latin typeface="Frutiger 55" pitchFamily="34" charset="0"/>
              </a:defRPr>
            </a:lvl5pPr>
            <a:lvl6pPr marL="2514600" indent="-228600" defTabSz="908050" eaLnBrk="0" fontAlgn="base" hangingPunct="0">
              <a:spcBef>
                <a:spcPct val="20000"/>
              </a:spcBef>
              <a:spcAft>
                <a:spcPct val="0"/>
              </a:spcAft>
              <a:buSzPct val="90000"/>
              <a:buChar char="»"/>
              <a:defRPr sz="1700">
                <a:solidFill>
                  <a:srgbClr val="000066"/>
                </a:solidFill>
                <a:latin typeface="Frutiger 55" pitchFamily="34" charset="0"/>
              </a:defRPr>
            </a:lvl6pPr>
            <a:lvl7pPr marL="2971800" indent="-228600" defTabSz="908050" eaLnBrk="0" fontAlgn="base" hangingPunct="0">
              <a:spcBef>
                <a:spcPct val="20000"/>
              </a:spcBef>
              <a:spcAft>
                <a:spcPct val="0"/>
              </a:spcAft>
              <a:buSzPct val="90000"/>
              <a:buChar char="»"/>
              <a:defRPr sz="1700">
                <a:solidFill>
                  <a:srgbClr val="000066"/>
                </a:solidFill>
                <a:latin typeface="Frutiger 55" pitchFamily="34" charset="0"/>
              </a:defRPr>
            </a:lvl7pPr>
            <a:lvl8pPr marL="3429000" indent="-228600" defTabSz="908050" eaLnBrk="0" fontAlgn="base" hangingPunct="0">
              <a:spcBef>
                <a:spcPct val="20000"/>
              </a:spcBef>
              <a:spcAft>
                <a:spcPct val="0"/>
              </a:spcAft>
              <a:buSzPct val="90000"/>
              <a:buChar char="»"/>
              <a:defRPr sz="1700">
                <a:solidFill>
                  <a:srgbClr val="000066"/>
                </a:solidFill>
                <a:latin typeface="Frutiger 55" pitchFamily="34" charset="0"/>
              </a:defRPr>
            </a:lvl8pPr>
            <a:lvl9pPr marL="3886200" indent="-228600" defTabSz="908050" eaLnBrk="0" fontAlgn="base" hangingPunct="0">
              <a:spcBef>
                <a:spcPct val="20000"/>
              </a:spcBef>
              <a:spcAft>
                <a:spcPct val="0"/>
              </a:spcAft>
              <a:buSzPct val="90000"/>
              <a:buChar char="»"/>
              <a:defRPr sz="1700">
                <a:solidFill>
                  <a:srgbClr val="000066"/>
                </a:solidFill>
                <a:latin typeface="Frutiger 55" pitchFamily="34" charset="0"/>
              </a:defRPr>
            </a:lvl9pPr>
          </a:lstStyle>
          <a:p>
            <a:pPr algn="r" eaLnBrk="0" hangingPunct="0">
              <a:lnSpc>
                <a:spcPct val="95000"/>
              </a:lnSpc>
              <a:spcBef>
                <a:spcPct val="0"/>
              </a:spcBef>
              <a:spcAft>
                <a:spcPct val="0"/>
              </a:spcAft>
              <a:buSzTx/>
              <a:buFontTx/>
              <a:buNone/>
              <a:defRPr/>
            </a:pPr>
            <a:r>
              <a:rPr lang="en-CA" altLang="en-US" sz="1900" b="0" dirty="0">
                <a:cs typeface="Arial" panose="020B0604020202020204" pitchFamily="34" charset="0"/>
              </a:rPr>
              <a:t>Bringing in congestion pricing, such as introducing tolls at peak traffic times</a:t>
            </a:r>
            <a:endParaRPr lang="en-CA" altLang="en-US" sz="1900" b="0" dirty="0">
              <a:solidFill>
                <a:schemeClr val="bg1">
                  <a:lumMod val="50000"/>
                </a:schemeClr>
              </a:solidFill>
              <a:cs typeface="Arial" panose="020B0604020202020204" pitchFamily="34" charset="0"/>
            </a:endParaRPr>
          </a:p>
        </p:txBody>
      </p:sp>
      <p:sp>
        <p:nvSpPr>
          <p:cNvPr id="16403" name="Rectangle 20"/>
          <p:cNvSpPr>
            <a:spLocks noChangeArrowheads="1"/>
          </p:cNvSpPr>
          <p:nvPr/>
        </p:nvSpPr>
        <p:spPr bwMode="auto">
          <a:xfrm>
            <a:off x="1212850" y="1649413"/>
            <a:ext cx="4511675" cy="379412"/>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2000" b="0"/>
              <a:t>Encouraging working from home</a:t>
            </a:r>
          </a:p>
        </p:txBody>
      </p:sp>
      <p:cxnSp>
        <p:nvCxnSpPr>
          <p:cNvPr id="16404"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16407" name="Rectangle 4"/>
          <p:cNvSpPr>
            <a:spLocks/>
          </p:cNvSpPr>
          <p:nvPr/>
        </p:nvSpPr>
        <p:spPr bwMode="auto">
          <a:xfrm>
            <a:off x="250825" y="39688"/>
            <a:ext cx="7934325"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Views on highway congestion solutions</a:t>
            </a:r>
          </a:p>
        </p:txBody>
      </p:sp>
      <p:sp>
        <p:nvSpPr>
          <p:cNvPr id="16408" name="Text Box 14"/>
          <p:cNvSpPr txBox="1">
            <a:spLocks noChangeArrowheads="1"/>
          </p:cNvSpPr>
          <p:nvPr/>
        </p:nvSpPr>
        <p:spPr bwMode="auto">
          <a:xfrm>
            <a:off x="250825" y="728663"/>
            <a:ext cx="8664575" cy="731837"/>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2100" i="1">
                <a:solidFill>
                  <a:srgbClr val="D51814"/>
                </a:solidFill>
                <a:latin typeface="Century Gothic" pitchFamily="34" charset="0"/>
                <a:cs typeface="Times New Roman" pitchFamily="18" charset="0"/>
              </a:rPr>
              <a:t>Q.</a:t>
            </a:r>
            <a:r>
              <a:rPr lang="en-CA" altLang="en-US" sz="2100" b="0" i="1">
                <a:solidFill>
                  <a:srgbClr val="646464"/>
                </a:solidFill>
                <a:latin typeface="Century Gothic" pitchFamily="34" charset="0"/>
                <a:cs typeface="Times New Roman" pitchFamily="18" charset="0"/>
              </a:rPr>
              <a:t> 	</a:t>
            </a:r>
            <a:r>
              <a:rPr lang="en-US" altLang="en-US" sz="2100" b="0" i="1">
                <a:solidFill>
                  <a:srgbClr val="646464"/>
                </a:solidFill>
                <a:latin typeface="Century Gothic" pitchFamily="34" charset="0"/>
                <a:cs typeface="Times New Roman" pitchFamily="18" charset="0"/>
              </a:rPr>
              <a:t>To what extent do you believe each of the following solutions would be effective in reducing congestion in the long-term?</a:t>
            </a:r>
            <a:endParaRPr lang="en-CA" altLang="en-US" sz="2100" b="0" i="1">
              <a:solidFill>
                <a:srgbClr val="646464"/>
              </a:solidFill>
              <a:latin typeface="Century Gothic" pitchFamily="34" charset="0"/>
              <a:cs typeface="Times New Roman" pitchFamily="18" charset="0"/>
            </a:endParaRPr>
          </a:p>
        </p:txBody>
      </p:sp>
      <p:sp>
        <p:nvSpPr>
          <p:cNvPr id="16409"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sp>
        <p:nvSpPr>
          <p:cNvPr id="16410" name="Rectangle 20"/>
          <p:cNvSpPr>
            <a:spLocks noChangeArrowheads="1"/>
          </p:cNvSpPr>
          <p:nvPr/>
        </p:nvSpPr>
        <p:spPr bwMode="auto">
          <a:xfrm>
            <a:off x="107950" y="2273300"/>
            <a:ext cx="5616575" cy="379413"/>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2000" b="0"/>
              <a:t>Expanding Ontario’s light rail infrastructure</a:t>
            </a:r>
          </a:p>
        </p:txBody>
      </p:sp>
      <p:sp>
        <p:nvSpPr>
          <p:cNvPr id="16411" name="Rectangle 20"/>
          <p:cNvSpPr>
            <a:spLocks noChangeArrowheads="1"/>
          </p:cNvSpPr>
          <p:nvPr/>
        </p:nvSpPr>
        <p:spPr bwMode="auto">
          <a:xfrm>
            <a:off x="34925" y="2773363"/>
            <a:ext cx="5689600" cy="641350"/>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1900" b="0"/>
              <a:t>Reducing tolls on Highway 407 to make it more attractive to drivers</a:t>
            </a:r>
          </a:p>
        </p:txBody>
      </p:sp>
      <p:sp>
        <p:nvSpPr>
          <p:cNvPr id="16412" name="Rectangle 20"/>
          <p:cNvSpPr>
            <a:spLocks noChangeArrowheads="1"/>
          </p:cNvSpPr>
          <p:nvPr/>
        </p:nvSpPr>
        <p:spPr bwMode="auto">
          <a:xfrm>
            <a:off x="34925" y="3395663"/>
            <a:ext cx="5689600" cy="642937"/>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1900" b="0"/>
              <a:t>Limiting urban sprawl and encouraging housing densification in existing neighbourhoods</a:t>
            </a:r>
          </a:p>
        </p:txBody>
      </p:sp>
      <p:sp>
        <p:nvSpPr>
          <p:cNvPr id="16413" name="Rectangle 20"/>
          <p:cNvSpPr>
            <a:spLocks noChangeArrowheads="1"/>
          </p:cNvSpPr>
          <p:nvPr/>
        </p:nvSpPr>
        <p:spPr bwMode="auto">
          <a:xfrm>
            <a:off x="1212850" y="4151313"/>
            <a:ext cx="4511675" cy="377825"/>
          </a:xfrm>
          <a:prstGeom prst="rect">
            <a:avLst/>
          </a:prstGeom>
          <a:noFill/>
          <a:ln w="9525">
            <a:noFill/>
            <a:miter lim="800000"/>
            <a:headEnd/>
            <a:tailEnd/>
          </a:ln>
        </p:spPr>
        <p:txBody>
          <a:bodyPr lIns="90488" tIns="42863" rIns="90488" bIns="42863" anchor="ctr">
            <a:spAutoFit/>
          </a:bodyPr>
          <a:lstStyle/>
          <a:p>
            <a:pPr algn="r" defTabSz="908050" eaLnBrk="0" hangingPunct="0">
              <a:lnSpc>
                <a:spcPct val="95000"/>
              </a:lnSpc>
            </a:pPr>
            <a:r>
              <a:rPr lang="en-CA" altLang="en-US" sz="2000" b="0"/>
              <a:t>Expanding existing highways</a:t>
            </a:r>
          </a:p>
        </p:txBody>
      </p:sp>
      <p:pic>
        <p:nvPicPr>
          <p:cNvPr id="16400" name="Picture 16">
            <a:extLst>
              <a:ext uri="{FF2B5EF4-FFF2-40B4-BE49-F238E27FC236}">
                <a16:creationId xmlns:a16="http://schemas.microsoft.com/office/drawing/2014/main" id="{53CFE39B-5D82-4CBD-AB22-312B9BD3AA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798513"/>
            <a:ext cx="9012238" cy="6005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5"/>
          <p:cNvSpPr>
            <a:spLocks noGrp="1"/>
          </p:cNvSpPr>
          <p:nvPr>
            <p:ph type="body" idx="4294967295"/>
          </p:nvPr>
        </p:nvSpPr>
        <p:spPr>
          <a:xfrm>
            <a:off x="395288" y="1196975"/>
            <a:ext cx="8424862" cy="5327650"/>
          </a:xfrm>
        </p:spPr>
        <p:txBody>
          <a:bodyPr/>
          <a:lstStyle/>
          <a:p>
            <a:pPr>
              <a:spcBef>
                <a:spcPct val="30000"/>
              </a:spcBef>
            </a:pPr>
            <a:r>
              <a:rPr lang="en-CA" altLang="en-US" sz="2100">
                <a:solidFill>
                  <a:srgbClr val="404040"/>
                </a:solidFill>
              </a:rPr>
              <a:t>The vast majority of GTA residents are familiar with the proposal to construct of Highway 413</a:t>
            </a:r>
          </a:p>
          <a:p>
            <a:pPr lvl="1">
              <a:spcBef>
                <a:spcPct val="30000"/>
              </a:spcBef>
            </a:pPr>
            <a:r>
              <a:rPr lang="en-CA" altLang="en-US" sz="2100">
                <a:solidFill>
                  <a:srgbClr val="404040"/>
                </a:solidFill>
              </a:rPr>
              <a:t>Fully 85% say they are aware of the proposal, including 53% who say they are ‘clearly’ aware</a:t>
            </a:r>
          </a:p>
          <a:p>
            <a:pPr lvl="1">
              <a:spcBef>
                <a:spcPct val="30000"/>
              </a:spcBef>
            </a:pPr>
            <a:r>
              <a:rPr lang="en-CA" altLang="en-US" sz="2100">
                <a:solidFill>
                  <a:srgbClr val="404040"/>
                </a:solidFill>
              </a:rPr>
              <a:t>Familiarity with the project is somewhat higher among men, while it is somewhat lower among residents of Durham</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2228" name="Rectangle 4"/>
          <p:cNvSpPr>
            <a:spLocks/>
          </p:cNvSpPr>
          <p:nvPr/>
        </p:nvSpPr>
        <p:spPr bwMode="auto">
          <a:xfrm>
            <a:off x="569913" y="144463"/>
            <a:ext cx="7362825"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Awareness of Highway 413 proposal</a:t>
            </a:r>
            <a:endParaRPr lang="en-US" altLang="en-US" sz="3200">
              <a:solidFill>
                <a:srgbClr val="FFFFFF"/>
              </a:solidFill>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490" name="Straight Connector 4"/>
          <p:cNvCxnSpPr>
            <a:cxnSpLocks noChangeShapeType="1"/>
          </p:cNvCxnSpPr>
          <p:nvPr/>
        </p:nvCxnSpPr>
        <p:spPr bwMode="auto">
          <a:xfrm>
            <a:off x="0" y="715963"/>
            <a:ext cx="9144000" cy="0"/>
          </a:xfrm>
          <a:prstGeom prst="line">
            <a:avLst/>
          </a:prstGeom>
          <a:noFill/>
          <a:ln w="9525" algn="ctr">
            <a:solidFill>
              <a:schemeClr val="tx1"/>
            </a:solidFill>
            <a:round/>
            <a:headEnd/>
            <a:tailEnd/>
          </a:ln>
        </p:spPr>
      </p:cxnSp>
      <p:sp>
        <p:nvSpPr>
          <p:cNvPr id="21" name="Rectangle 20"/>
          <p:cNvSpPr/>
          <p:nvPr/>
        </p:nvSpPr>
        <p:spPr>
          <a:xfrm>
            <a:off x="0" y="0"/>
            <a:ext cx="9144000" cy="727075"/>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solidFill>
                <a:srgbClr val="2F5194"/>
              </a:solidFill>
            </a:endParaRPr>
          </a:p>
        </p:txBody>
      </p:sp>
      <p:sp>
        <p:nvSpPr>
          <p:cNvPr id="22" name="Rectangle 21"/>
          <p:cNvSpPr/>
          <p:nvPr/>
        </p:nvSpPr>
        <p:spPr>
          <a:xfrm>
            <a:off x="-11113" y="690563"/>
            <a:ext cx="9172576" cy="46037"/>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0493" name="Rectangle 4"/>
          <p:cNvSpPr>
            <a:spLocks/>
          </p:cNvSpPr>
          <p:nvPr/>
        </p:nvSpPr>
        <p:spPr bwMode="auto">
          <a:xfrm>
            <a:off x="250825" y="39688"/>
            <a:ext cx="7134225" cy="585787"/>
          </a:xfrm>
          <a:prstGeom prst="rect">
            <a:avLst/>
          </a:prstGeom>
          <a:noFill/>
          <a:ln w="9525">
            <a:noFill/>
            <a:miter lim="800000"/>
            <a:headEnd/>
            <a:tailEnd/>
          </a:ln>
        </p:spPr>
        <p:txBody>
          <a:bodyPr wrap="none" anchor="ctr">
            <a:spAutoFit/>
          </a:bodyPr>
          <a:lstStyle/>
          <a:p>
            <a:pPr eaLnBrk="0" hangingPunct="0"/>
            <a:r>
              <a:rPr lang="en-CA" altLang="en-US" sz="3200">
                <a:solidFill>
                  <a:srgbClr val="FFFFFF"/>
                </a:solidFill>
                <a:latin typeface="Century Gothic" pitchFamily="34" charset="0"/>
              </a:rPr>
              <a:t>Awareness of Highway 13 proposal</a:t>
            </a:r>
          </a:p>
        </p:txBody>
      </p:sp>
      <p:sp>
        <p:nvSpPr>
          <p:cNvPr id="20494" name="Text Box 14"/>
          <p:cNvSpPr txBox="1">
            <a:spLocks noChangeArrowheads="1"/>
          </p:cNvSpPr>
          <p:nvPr/>
        </p:nvSpPr>
        <p:spPr bwMode="auto">
          <a:xfrm>
            <a:off x="250825" y="728663"/>
            <a:ext cx="8664575" cy="1562100"/>
          </a:xfrm>
          <a:prstGeom prst="rect">
            <a:avLst/>
          </a:prstGeom>
          <a:noFill/>
          <a:ln w="9525">
            <a:noFill/>
            <a:miter lim="800000"/>
            <a:headEnd/>
            <a:tailEnd/>
          </a:ln>
        </p:spPr>
        <p:txBody>
          <a:bodyPr lIns="85593" tIns="42045" rIns="85593" bIns="42045">
            <a:spAutoFit/>
          </a:bodyPr>
          <a:lstStyle/>
          <a:p>
            <a:pPr marL="444500" indent="-444500" eaLnBrk="0" hangingPunct="0">
              <a:spcBef>
                <a:spcPct val="50000"/>
              </a:spcBef>
              <a:buFont typeface="Wingdings" pitchFamily="2" charset="2"/>
              <a:buNone/>
            </a:pPr>
            <a:r>
              <a:rPr lang="en-CA" altLang="en-US" sz="1600" i="1">
                <a:solidFill>
                  <a:srgbClr val="D51814"/>
                </a:solidFill>
                <a:latin typeface="Century Gothic" pitchFamily="34" charset="0"/>
                <a:cs typeface="Times New Roman" pitchFamily="18" charset="0"/>
              </a:rPr>
              <a:t>Q.</a:t>
            </a:r>
            <a:r>
              <a:rPr lang="en-CA" altLang="en-US" sz="1600" b="0" i="1">
                <a:solidFill>
                  <a:srgbClr val="646464"/>
                </a:solidFill>
                <a:latin typeface="Century Gothic" pitchFamily="34" charset="0"/>
                <a:cs typeface="Times New Roman" pitchFamily="18" charset="0"/>
              </a:rPr>
              <a:t> 	</a:t>
            </a:r>
            <a:r>
              <a:rPr lang="en-US" altLang="en-US" sz="1600" b="0" i="1">
                <a:solidFill>
                  <a:srgbClr val="646464"/>
                </a:solidFill>
                <a:latin typeface="Century Gothic" pitchFamily="34" charset="0"/>
                <a:cs typeface="Times New Roman" pitchFamily="18" charset="0"/>
              </a:rPr>
              <a:t>As you may know, the Government of Ontario has recently proposed the construction of Highway 413, a roughly 60-kilometre route across the northwestern part of the Greater Toronto Area that would link the northern edge of Vaughan to the interchange of highways 401 and 407, where Mississauga, Brampton and Milton converge. The estimated cost of project ranges between $6 billion and $11 billion. Before this survey, had you heard of this announcement?</a:t>
            </a:r>
            <a:endParaRPr lang="en-CA" altLang="en-US" sz="1600" b="0" i="1">
              <a:solidFill>
                <a:srgbClr val="646464"/>
              </a:solidFill>
              <a:latin typeface="Century Gothic" pitchFamily="34" charset="0"/>
              <a:cs typeface="Times New Roman" pitchFamily="18" charset="0"/>
            </a:endParaRPr>
          </a:p>
        </p:txBody>
      </p:sp>
      <p:sp>
        <p:nvSpPr>
          <p:cNvPr id="20495" name="Text Box 14"/>
          <p:cNvSpPr txBox="1">
            <a:spLocks noChangeArrowheads="1"/>
          </p:cNvSpPr>
          <p:nvPr/>
        </p:nvSpPr>
        <p:spPr bwMode="auto">
          <a:xfrm>
            <a:off x="-25400" y="6589713"/>
            <a:ext cx="6978650" cy="269875"/>
          </a:xfrm>
          <a:prstGeom prst="rect">
            <a:avLst/>
          </a:prstGeom>
          <a:noFill/>
          <a:ln w="9525">
            <a:noFill/>
            <a:miter lim="800000"/>
            <a:headEnd/>
            <a:tailEnd/>
          </a:ln>
        </p:spPr>
        <p:txBody>
          <a:bodyPr wrap="none" lIns="85593" tIns="42045" rIns="85593" bIns="42045">
            <a:spAutoFit/>
          </a:bodyPr>
          <a:lstStyle/>
          <a:p>
            <a:pPr eaLnBrk="0" hangingPunct="0">
              <a:spcBef>
                <a:spcPct val="50000"/>
              </a:spcBef>
              <a:buFont typeface="Wingdings" pitchFamily="2" charset="2"/>
              <a:buNone/>
            </a:pPr>
            <a:r>
              <a:rPr lang="en-CA" altLang="en-US" sz="1200" i="1">
                <a:latin typeface="Century Gothic" pitchFamily="34" charset="0"/>
              </a:rPr>
              <a:t>BASE: </a:t>
            </a:r>
            <a:r>
              <a:rPr lang="en-CA" altLang="en-US" sz="1200" b="0" i="1">
                <a:latin typeface="Century Gothic" pitchFamily="34" charset="0"/>
              </a:rPr>
              <a:t>Residents of the GTA; </a:t>
            </a:r>
            <a:r>
              <a:rPr lang="en-US" altLang="en-US" sz="1200" b="0" i="1">
                <a:latin typeface="Century Gothic" pitchFamily="34" charset="0"/>
              </a:rPr>
              <a:t>December 10-20, 2021, n=1,000, MOE +/- 3.1%, 19 times out of 20</a:t>
            </a:r>
            <a:endParaRPr lang="en-CA" altLang="en-US" sz="1200" b="0" i="1">
              <a:latin typeface="Century Gothic" pitchFamily="34" charset="0"/>
            </a:endParaRPr>
          </a:p>
        </p:txBody>
      </p:sp>
      <p:pic>
        <p:nvPicPr>
          <p:cNvPr id="20489" name="Picture 9">
            <a:extLst>
              <a:ext uri="{FF2B5EF4-FFF2-40B4-BE49-F238E27FC236}">
                <a16:creationId xmlns:a16="http://schemas.microsoft.com/office/drawing/2014/main" id="{DBF94273-2E60-48F9-ACE5-FEC268C2F2A8}"/>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0"/>
            <a:ext cx="9120188"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5"/>
          <p:cNvSpPr>
            <a:spLocks noGrp="1"/>
          </p:cNvSpPr>
          <p:nvPr>
            <p:ph type="body" idx="4294967295"/>
          </p:nvPr>
        </p:nvSpPr>
        <p:spPr>
          <a:xfrm>
            <a:off x="395288" y="1196975"/>
            <a:ext cx="8424862" cy="5327650"/>
          </a:xfrm>
        </p:spPr>
        <p:txBody>
          <a:bodyPr/>
          <a:lstStyle/>
          <a:p>
            <a:pPr>
              <a:spcBef>
                <a:spcPct val="30000"/>
              </a:spcBef>
            </a:pPr>
            <a:r>
              <a:rPr lang="en-CA" altLang="en-US" sz="2000" dirty="0">
                <a:solidFill>
                  <a:srgbClr val="404040"/>
                </a:solidFill>
              </a:rPr>
              <a:t>Survey results reveal that GTA residents are generally opposed to the construction of Highway 413</a:t>
            </a:r>
          </a:p>
          <a:p>
            <a:pPr lvl="1">
              <a:spcBef>
                <a:spcPct val="30000"/>
              </a:spcBef>
            </a:pPr>
            <a:r>
              <a:rPr lang="en-CA" altLang="en-US" sz="2000" dirty="0">
                <a:solidFill>
                  <a:srgbClr val="404040"/>
                </a:solidFill>
              </a:rPr>
              <a:t>Half of respondents (49%) oppose Highway 413, compared to just 29% who support it</a:t>
            </a:r>
          </a:p>
          <a:p>
            <a:pPr lvl="1">
              <a:spcBef>
                <a:spcPct val="30000"/>
              </a:spcBef>
            </a:pPr>
            <a:r>
              <a:rPr lang="en-CA" altLang="en-US" sz="2000" dirty="0">
                <a:solidFill>
                  <a:srgbClr val="404040"/>
                </a:solidFill>
              </a:rPr>
              <a:t>One in five (18%) neither support nor oppose the project</a:t>
            </a:r>
          </a:p>
          <a:p>
            <a:pPr>
              <a:spcBef>
                <a:spcPct val="30000"/>
              </a:spcBef>
            </a:pPr>
            <a:r>
              <a:rPr lang="en-CA" altLang="en-US" sz="2000" dirty="0">
                <a:solidFill>
                  <a:srgbClr val="404040"/>
                </a:solidFill>
              </a:rPr>
              <a:t>Regionally, Toronto residents reject the proposal by a margin of nearly three to one</a:t>
            </a:r>
          </a:p>
          <a:p>
            <a:pPr lvl="1">
              <a:spcBef>
                <a:spcPct val="30000"/>
              </a:spcBef>
            </a:pPr>
            <a:r>
              <a:rPr lang="en-CA" altLang="en-US" sz="2000" dirty="0">
                <a:solidFill>
                  <a:srgbClr val="404040"/>
                </a:solidFill>
              </a:rPr>
              <a:t>Likewise, a clear plurality of Halton residents are opposed to the project</a:t>
            </a:r>
          </a:p>
          <a:p>
            <a:pPr lvl="1">
              <a:spcBef>
                <a:spcPct val="30000"/>
              </a:spcBef>
            </a:pPr>
            <a:r>
              <a:rPr lang="en-CA" altLang="en-US" sz="2000" dirty="0">
                <a:solidFill>
                  <a:srgbClr val="404040"/>
                </a:solidFill>
              </a:rPr>
              <a:t>In the regions of Durham, Peel, and York, however, respondents are fairly evenly divided between those who support the project and those who oppose it</a:t>
            </a:r>
          </a:p>
        </p:txBody>
      </p:sp>
      <p:sp>
        <p:nvSpPr>
          <p:cNvPr id="6" name="Rectangle 5"/>
          <p:cNvSpPr/>
          <p:nvPr/>
        </p:nvSpPr>
        <p:spPr>
          <a:xfrm>
            <a:off x="-28575" y="0"/>
            <a:ext cx="9274175" cy="908050"/>
          </a:xfrm>
          <a:prstGeom prst="rect">
            <a:avLst/>
          </a:prstGeom>
          <a:solidFill>
            <a:srgbClr val="2F51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2F5194"/>
              </a:solidFill>
            </a:endParaRPr>
          </a:p>
        </p:txBody>
      </p:sp>
      <p:sp>
        <p:nvSpPr>
          <p:cNvPr id="8" name="Rectangle 7"/>
          <p:cNvSpPr/>
          <p:nvPr/>
        </p:nvSpPr>
        <p:spPr>
          <a:xfrm>
            <a:off x="-11113" y="882650"/>
            <a:ext cx="9172576" cy="46038"/>
          </a:xfrm>
          <a:prstGeom prst="rect">
            <a:avLst/>
          </a:prstGeom>
          <a:solidFill>
            <a:srgbClr val="D518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37892" name="Rectangle 4"/>
          <p:cNvSpPr>
            <a:spLocks/>
          </p:cNvSpPr>
          <p:nvPr/>
        </p:nvSpPr>
        <p:spPr bwMode="auto">
          <a:xfrm>
            <a:off x="569913" y="144463"/>
            <a:ext cx="5095875" cy="585787"/>
          </a:xfrm>
          <a:prstGeom prst="rect">
            <a:avLst/>
          </a:prstGeom>
          <a:noFill/>
          <a:ln w="9525">
            <a:noFill/>
            <a:miter lim="800000"/>
            <a:headEnd/>
            <a:tailEnd/>
          </a:ln>
        </p:spPr>
        <p:txBody>
          <a:bodyPr wrap="none" anchor="ctr">
            <a:spAutoFit/>
          </a:bodyPr>
          <a:lstStyle/>
          <a:p>
            <a:pPr eaLnBrk="0" hangingPunct="0">
              <a:buFont typeface="Arial" charset="0"/>
              <a:buNone/>
            </a:pPr>
            <a:r>
              <a:rPr lang="en-CA" altLang="en-US" sz="3200">
                <a:solidFill>
                  <a:srgbClr val="FFFFFF"/>
                </a:solidFill>
                <a:latin typeface="Century Gothic" pitchFamily="34" charset="0"/>
              </a:rPr>
              <a:t>Support for Highway 413</a:t>
            </a:r>
            <a:endParaRPr lang="en-US" altLang="en-US" sz="3200">
              <a:solidFill>
                <a:srgbClr val="FFFFFF"/>
              </a:solidFill>
              <a:latin typeface="Century Gothic"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67965</TotalTime>
  <Words>3121</Words>
  <Application>Microsoft Office PowerPoint</Application>
  <PresentationFormat>On-screen Show (4:3)</PresentationFormat>
  <Paragraphs>190</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Century Gothic</vt:lpstr>
      <vt:lpstr>Lucida 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ekos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lnguyen</dc:creator>
  <cp:lastModifiedBy>Allen Braude</cp:lastModifiedBy>
  <cp:revision>2585</cp:revision>
  <cp:lastPrinted>2020-10-21T15:59:45Z</cp:lastPrinted>
  <dcterms:created xsi:type="dcterms:W3CDTF">2011-01-21T22:12:22Z</dcterms:created>
  <dcterms:modified xsi:type="dcterms:W3CDTF">2022-04-05T20:00:03Z</dcterms:modified>
</cp:coreProperties>
</file>